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D3F368-34B4-4619-955A-95FFA100F5EE}" v="904" dt="2024-01-19T13:49:58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84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335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91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5452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82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833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8232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4199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086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1501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186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1/19/2024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8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74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D7EC86-7CB9-431D-8AC3-8AAF0440B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4B9777F-B610-419B-9193-80306388F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!!Arc">
            <a:extLst>
              <a:ext uri="{FF2B5EF4-FFF2-40B4-BE49-F238E27FC236}">
                <a16:creationId xmlns:a16="http://schemas.microsoft.com/office/drawing/2014/main" id="{311F016A-A753-449B-9EA6-322199B71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27715">
            <a:off x="1108520" y="775849"/>
            <a:ext cx="2987899" cy="2987899"/>
          </a:xfrm>
          <a:prstGeom prst="arc">
            <a:avLst>
              <a:gd name="adj1" fmla="val 16200000"/>
              <a:gd name="adj2" fmla="val 2287352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0742" y="1124988"/>
            <a:ext cx="4425962" cy="2387600"/>
          </a:xfrm>
        </p:spPr>
        <p:txBody>
          <a:bodyPr>
            <a:normAutofit/>
          </a:bodyPr>
          <a:lstStyle/>
          <a:p>
            <a:pPr algn="l"/>
            <a:r>
              <a:rPr lang="en-US" dirty="0" err="1">
                <a:ea typeface="Calibri Light"/>
                <a:cs typeface="Calibri Light"/>
              </a:rPr>
              <a:t>CAREWare</a:t>
            </a:r>
            <a:r>
              <a:rPr lang="en-US" dirty="0">
                <a:ea typeface="Calibri Light"/>
                <a:cs typeface="Calibri Light"/>
              </a:rPr>
              <a:t> FHIR Client</a:t>
            </a:r>
            <a:endParaRPr lang="en-US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0742" y="3633691"/>
            <a:ext cx="4425962" cy="1655762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dirty="0">
                <a:ea typeface="Calibri"/>
                <a:cs typeface="Calibri"/>
              </a:rPr>
              <a:t>The process from patient selection to PDI data row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FE0D83-0F62-4B5C-FB8E-284E88EED2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14" r="29318" b="-4"/>
          <a:stretch/>
        </p:blipFill>
        <p:spPr>
          <a:xfrm>
            <a:off x="5733768" y="-1"/>
            <a:ext cx="6458232" cy="6858001"/>
          </a:xfrm>
          <a:custGeom>
            <a:avLst/>
            <a:gdLst/>
            <a:ahLst/>
            <a:cxnLst/>
            <a:rect l="l" t="t" r="r" b="b"/>
            <a:pathLst>
              <a:path w="6458232" h="6858001">
                <a:moveTo>
                  <a:pt x="2209000" y="0"/>
                </a:moveTo>
                <a:lnTo>
                  <a:pt x="6458232" y="0"/>
                </a:lnTo>
                <a:lnTo>
                  <a:pt x="6458232" y="6858001"/>
                </a:lnTo>
                <a:lnTo>
                  <a:pt x="651045" y="6858001"/>
                </a:lnTo>
                <a:lnTo>
                  <a:pt x="635146" y="6830200"/>
                </a:lnTo>
                <a:cubicBezTo>
                  <a:pt x="230085" y="6080469"/>
                  <a:pt x="0" y="5221296"/>
                  <a:pt x="0" y="4308089"/>
                </a:cubicBezTo>
                <a:cubicBezTo>
                  <a:pt x="0" y="2572997"/>
                  <a:pt x="830606" y="1032965"/>
                  <a:pt x="2113832" y="68046"/>
                </a:cubicBezTo>
                <a:close/>
              </a:path>
            </a:pathLst>
          </a:custGeom>
        </p:spPr>
      </p:pic>
      <p:sp>
        <p:nvSpPr>
          <p:cNvPr id="15" name="!!Rectangle">
            <a:extLst>
              <a:ext uri="{FF2B5EF4-FFF2-40B4-BE49-F238E27FC236}">
                <a16:creationId xmlns:a16="http://schemas.microsoft.com/office/drawing/2014/main" id="{95106A28-883A-4993-BF9E-C403B81A8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4269" y="4274457"/>
            <a:ext cx="825256" cy="825256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!!Oval">
            <a:extLst>
              <a:ext uri="{FF2B5EF4-FFF2-40B4-BE49-F238E27FC236}">
                <a16:creationId xmlns:a16="http://schemas.microsoft.com/office/drawing/2014/main" id="{F5AE4E4F-9F4C-43ED-8299-9BD63B74E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742" y="5649686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92A01-61CE-5A80-1981-2B536B5B5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patients and scheduling FHIR data checks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45A93-7E83-F646-7339-6F487BFEE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 custom report is created in CW that selects the First Name, Last Name and Date of Birth of all currently active patients/clients in </a:t>
            </a:r>
            <a:r>
              <a:rPr lang="en-US" dirty="0" err="1"/>
              <a:t>CAREWare</a:t>
            </a:r>
            <a:endParaRPr lang="en-US" dirty="0"/>
          </a:p>
          <a:p>
            <a:r>
              <a:rPr lang="en-US" dirty="0"/>
              <a:t>The CW report scheduler is used to export the results of the report as </a:t>
            </a:r>
            <a:r>
              <a:rPr lang="en-US"/>
              <a:t>a CSV file called parameter.csv on a daily basis.</a:t>
            </a:r>
            <a:endParaRPr lang="en-US" dirty="0"/>
          </a:p>
          <a:p>
            <a:r>
              <a:rPr lang="en-US" dirty="0"/>
              <a:t>Parameters.csv is dropped in the incoming parameters folder of the CW FHIR adaptor.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104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0E722-8D0C-DD6B-328C-7E4C6E571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Processing parameters.csv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72D5A-45DE-8B5B-01C2-8FA9C74A0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When the FHIR Client detects a new parameters.csv file it will loop through each row and will make a series of queries on FHIR Resources (meds, labs, etc.) configured and convert the FHIR date in into PDI csv rows that will update the CW patient record.</a:t>
            </a:r>
          </a:p>
        </p:txBody>
      </p:sp>
    </p:spTree>
    <p:extLst>
      <p:ext uri="{BB962C8B-B14F-4D97-AF65-F5344CB8AC3E}">
        <p14:creationId xmlns:p14="http://schemas.microsoft.com/office/powerpoint/2010/main" val="2454245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E2AF2-E7B5-DDB7-B044-7508BC5F5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a FHIR Resource to a PDI CSV Row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8F544-59F5-4B3A-DE0B-EB8203990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The CW FHIR Client has its own simple language called </a:t>
            </a:r>
            <a:r>
              <a:rPr lang="en-US" err="1"/>
              <a:t>cwFhirPath</a:t>
            </a:r>
            <a:r>
              <a:rPr lang="en-US" dirty="0"/>
              <a:t> that allows its writers to pluck PDI data elements from the highly nested JSON object obtaining the Resource data.</a:t>
            </a:r>
          </a:p>
          <a:p>
            <a:r>
              <a:rPr lang="en-US" dirty="0"/>
              <a:t>These language files will be configured for RSR data although they can be created and modified for local purposes.</a:t>
            </a:r>
          </a:p>
          <a:p>
            <a:r>
              <a:rPr lang="en-US" dirty="0"/>
              <a:t>Tweaking differences in resource data does not require a new CW build.</a:t>
            </a:r>
          </a:p>
        </p:txBody>
      </p:sp>
    </p:spTree>
    <p:extLst>
      <p:ext uri="{BB962C8B-B14F-4D97-AF65-F5344CB8AC3E}">
        <p14:creationId xmlns:p14="http://schemas.microsoft.com/office/powerpoint/2010/main" val="563825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8F21F-29E5-326B-D468-6847C063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5249A-87C5-92FE-AA69-2F030D794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The actual import of the data happens in the PDI.</a:t>
            </a:r>
          </a:p>
          <a:p>
            <a:r>
              <a:rPr lang="en-US" dirty="0"/>
              <a:t>The PDI has a clinical mapping system where codes from on system can be associated with codes in CW.</a:t>
            </a:r>
          </a:p>
          <a:p>
            <a:r>
              <a:rPr lang="en-US" dirty="0" err="1"/>
              <a:t>JProg</a:t>
            </a:r>
            <a:r>
              <a:rPr lang="en-US" dirty="0"/>
              <a:t> will be working with a clinical coding expert to map the </a:t>
            </a:r>
            <a:r>
              <a:rPr lang="en-US" dirty="0" err="1"/>
              <a:t>snowmed</a:t>
            </a:r>
            <a:r>
              <a:rPr lang="en-US" dirty="0"/>
              <a:t>, </a:t>
            </a:r>
            <a:r>
              <a:rPr lang="en-US" dirty="0" err="1"/>
              <a:t>loinc</a:t>
            </a:r>
            <a:r>
              <a:rPr lang="en-US" dirty="0"/>
              <a:t>, etc. codes to a validated PDI metadata file that can be used for across sites.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405693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Office Theme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estival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ShapesVTI</vt:lpstr>
      <vt:lpstr>CAREWare FHIR Client</vt:lpstr>
      <vt:lpstr>Selecting patients and scheduling FHIR data checks</vt:lpstr>
      <vt:lpstr>Processing parameters.csv</vt:lpstr>
      <vt:lpstr>Converting a FHIR Resource to a PDI CSV Row</vt:lpstr>
      <vt:lpstr>Mapping the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213</cp:revision>
  <dcterms:created xsi:type="dcterms:W3CDTF">2024-01-19T12:46:01Z</dcterms:created>
  <dcterms:modified xsi:type="dcterms:W3CDTF">2024-01-19T13:50:47Z</dcterms:modified>
</cp:coreProperties>
</file>