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104" autoAdjust="0"/>
  </p:normalViewPr>
  <p:slideViewPr>
    <p:cSldViewPr snapToGrid="0">
      <p:cViewPr varScale="1">
        <p:scale>
          <a:sx n="98" d="100"/>
          <a:sy n="98" d="100"/>
        </p:scale>
        <p:origin x="10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148AF4-B621-4BF7-B5D9-8AEBFB5354A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2540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25D0DD1-7977-41FB-B3AC-112F7BEE9AB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46C2AA-B308-4FB5-AE5A-AF17C26CC0E1}"/>
              </a:ext>
            </a:extLst>
          </p:cNvPr>
          <p:cNvSpPr>
            <a:spLocks noGrp="1"/>
          </p:cNvSpPr>
          <p:nvPr/>
        </p:nvSpPr>
        <p:spPr>
          <a:xfrm>
            <a:off x="685800" y="1000125"/>
            <a:ext cx="6667500" cy="6667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CareShield®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5119E0-7E03-48DC-9F6A-AE8CE236695A}"/>
              </a:ext>
            </a:extLst>
          </p:cNvPr>
          <p:cNvSpPr>
            <a:spLocks noGrp="1"/>
          </p:cNvSpPr>
          <p:nvPr/>
        </p:nvSpPr>
        <p:spPr>
          <a:xfrm>
            <a:off x="685800" y="1714500"/>
            <a:ext cx="742950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850" b="1">
                <a:solidFill>
                  <a:srgbClr val="BDE8F2"/>
                </a:solidFill>
              </a:defRPr>
            </a:pPr>
            <a:r>
              <a:rPr sz="2850" b="1">
                <a:solidFill>
                  <a:srgbClr val="BDE8F2"/>
                </a:solidFill>
              </a:rPr>
              <a:t>Cubicle Curtain Solutions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FFE9DC-A5C7-4360-A556-EBF7FBA648D7}"/>
              </a:ext>
            </a:extLst>
          </p:cNvPr>
          <p:cNvSpPr>
            <a:spLocks noGrp="1"/>
          </p:cNvSpPr>
          <p:nvPr/>
        </p:nvSpPr>
        <p:spPr>
          <a:xfrm>
            <a:off x="685800" y="2686050"/>
            <a:ext cx="638175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Operations Overview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26ECF3-4DC1-4AC5-A3CF-93E548C66FF2}"/>
              </a:ext>
            </a:extLst>
          </p:cNvPr>
          <p:cNvSpPr>
            <a:spLocks noGrp="1"/>
          </p:cNvSpPr>
          <p:nvPr/>
        </p:nvSpPr>
        <p:spPr>
          <a:xfrm>
            <a:off x="685800" y="3381375"/>
            <a:ext cx="7239000" cy="3810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0">
                <a:solidFill>
                  <a:srgbClr val="D7E4ED"/>
                </a:solidFill>
              </a:defRPr>
            </a:pPr>
            <a:r>
              <a:rPr sz="1800" b="0">
                <a:solidFill>
                  <a:srgbClr val="D7E4ED"/>
                </a:solidFill>
              </a:rPr>
              <a:t>What was shared with Sales • What Operations must deliver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rcRect l="35854" r="35854"/>
          <a:stretch>
            <a:fillRect/>
          </a:stretch>
        </p:blipFill>
        <p:spPr>
          <a:xfrm>
            <a:off x="7953375" y="838200"/>
            <a:ext cx="3524250" cy="4857750"/>
          </a:xfrm>
          <a:prstGeom prst="roundRect">
            <a:avLst>
              <a:gd name="adj" fmla="val 3243"/>
            </a:avLst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383C92F-FC1B-40CA-B3B5-55ACBEA6F489}"/>
              </a:ext>
            </a:extLst>
          </p:cNvPr>
          <p:cNvSpPr>
            <a:spLocks noGrp="1"/>
          </p:cNvSpPr>
          <p:nvPr/>
        </p:nvSpPr>
        <p:spPr>
          <a:xfrm>
            <a:off x="685800" y="6057900"/>
            <a:ext cx="5810250" cy="3048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Managed. Tracked. Documented.</a:t>
            </a:r>
          </a:p>
        </p:txBody>
      </p:sp>
    </p:spTree>
    <p:extLst>
      <p:ext uri="{BB962C8B-B14F-4D97-AF65-F5344CB8AC3E}">
        <p14:creationId xmlns:p14="http://schemas.microsoft.com/office/powerpoint/2010/main" val="1950371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2E3B69D-FD64-4B01-B278-9AFBFC390AC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C82F7F-6511-4246-BB35-2F77AA0980D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DC4C68-B888-4DCC-9ECD-EAED75D9C795}"/>
              </a:ext>
            </a:extLst>
          </p:cNvPr>
          <p:cNvSpPr>
            <a:spLocks noGrp="1"/>
          </p:cNvSpPr>
          <p:nvPr/>
        </p:nvSpPr>
        <p:spPr>
          <a:xfrm>
            <a:off x="552450" y="247650"/>
            <a:ext cx="52387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1">
                <a:solidFill>
                  <a:srgbClr val="1675B8"/>
                </a:solidFill>
              </a:defRPr>
            </a:pPr>
            <a:r>
              <a:rPr sz="1350" b="1">
                <a:solidFill>
                  <a:srgbClr val="1675B8"/>
                </a:solidFill>
              </a:rPr>
              <a:t>CareShield®  |  Operations Overview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980701-1983-49FD-B441-A966C060BB4B}"/>
              </a:ext>
            </a:extLst>
          </p:cNvPr>
          <p:cNvSpPr>
            <a:spLocks noGrp="1"/>
          </p:cNvSpPr>
          <p:nvPr/>
        </p:nvSpPr>
        <p:spPr>
          <a:xfrm>
            <a:off x="552450" y="781050"/>
            <a:ext cx="110871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700" b="1">
                <a:solidFill>
                  <a:srgbClr val="0A2540"/>
                </a:solidFill>
              </a:defRPr>
            </a:pPr>
            <a:r>
              <a:rPr sz="2700" b="1">
                <a:solidFill>
                  <a:srgbClr val="0A2540"/>
                </a:solidFill>
              </a:rPr>
              <a:t>The scheduled exchange has six required actions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ADDB13-1CD3-4714-8A1D-4E8042529AB5}"/>
              </a:ext>
            </a:extLst>
          </p:cNvPr>
          <p:cNvSpPr>
            <a:spLocks noGrp="1"/>
          </p:cNvSpPr>
          <p:nvPr/>
        </p:nvSpPr>
        <p:spPr>
          <a:xfrm>
            <a:off x="552450" y="6286500"/>
            <a:ext cx="11087100" cy="19050"/>
          </a:xfrm>
          <a:prstGeom prst="rect">
            <a:avLst/>
          </a:prstGeom>
          <a:solidFill>
            <a:srgbClr val="D8E2E9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24B6E5-919F-4899-A272-2855A11A13E8}"/>
              </a:ext>
            </a:extLst>
          </p:cNvPr>
          <p:cNvSpPr>
            <a:spLocks noGrp="1"/>
          </p:cNvSpPr>
          <p:nvPr/>
        </p:nvSpPr>
        <p:spPr>
          <a:xfrm>
            <a:off x="552450" y="6372225"/>
            <a:ext cx="49530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1">
                <a:solidFill>
                  <a:srgbClr val="51606D"/>
                </a:solidFill>
              </a:defRPr>
            </a:pPr>
            <a:r>
              <a:rPr sz="1125" b="1">
                <a:solidFill>
                  <a:srgbClr val="51606D"/>
                </a:solidFill>
              </a:rPr>
              <a:t>Managed. Tracked. Documented.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CAD594-1AC6-4035-9427-DAEE65BC22D9}"/>
              </a:ext>
            </a:extLst>
          </p:cNvPr>
          <p:cNvSpPr>
            <a:spLocks noGrp="1"/>
          </p:cNvSpPr>
          <p:nvPr/>
        </p:nvSpPr>
        <p:spPr>
          <a:xfrm>
            <a:off x="11049000" y="6372225"/>
            <a:ext cx="5905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1125" b="0">
                <a:solidFill>
                  <a:srgbClr val="51606D"/>
                </a:solidFill>
              </a:defRPr>
            </a:pPr>
            <a:r>
              <a:rPr sz="1125" b="0">
                <a:solidFill>
                  <a:srgbClr val="51606D"/>
                </a:solidFill>
              </a:rPr>
              <a:t>10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rcRect l="25188" r="25188"/>
          <a:stretch>
            <a:fillRect/>
          </a:stretch>
        </p:blipFill>
        <p:spPr>
          <a:xfrm>
            <a:off x="7239000" y="1619250"/>
            <a:ext cx="4095750" cy="3714750"/>
          </a:xfrm>
          <a:prstGeom prst="roundRect">
            <a:avLst>
              <a:gd name="adj" fmla="val 3077"/>
            </a:avLst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31299CA-73C5-4D08-8969-377025DA2FE6}"/>
              </a:ext>
            </a:extLst>
          </p:cNvPr>
          <p:cNvSpPr>
            <a:spLocks noGrp="1"/>
          </p:cNvSpPr>
          <p:nvPr/>
        </p:nvSpPr>
        <p:spPr>
          <a:xfrm>
            <a:off x="552450" y="173355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9FAB97-2EF3-442F-8D4A-61F7020A7B83}"/>
              </a:ext>
            </a:extLst>
          </p:cNvPr>
          <p:cNvSpPr>
            <a:spLocks noGrp="1"/>
          </p:cNvSpPr>
          <p:nvPr/>
        </p:nvSpPr>
        <p:spPr>
          <a:xfrm>
            <a:off x="857250" y="1490662"/>
            <a:ext cx="5943600" cy="5810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75" b="0">
                <a:solidFill>
                  <a:srgbClr val="0A2540"/>
                </a:solidFill>
              </a:defRPr>
            </a:pPr>
            <a:r>
              <a:rPr sz="1575" b="0" dirty="0">
                <a:solidFill>
                  <a:srgbClr val="0A2540"/>
                </a:solidFill>
              </a:rPr>
              <a:t>Review the next-day Put-Up and plant loadout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C6AEA5C-1D1F-4DD2-A781-84F8F030E964}"/>
              </a:ext>
            </a:extLst>
          </p:cNvPr>
          <p:cNvSpPr>
            <a:spLocks noGrp="1"/>
          </p:cNvSpPr>
          <p:nvPr/>
        </p:nvSpPr>
        <p:spPr>
          <a:xfrm>
            <a:off x="552450" y="2352675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93C46CD-2B97-4727-AD1E-427777FFD680}"/>
              </a:ext>
            </a:extLst>
          </p:cNvPr>
          <p:cNvSpPr>
            <a:spLocks noGrp="1"/>
          </p:cNvSpPr>
          <p:nvPr/>
        </p:nvSpPr>
        <p:spPr>
          <a:xfrm>
            <a:off x="857250" y="2109787"/>
            <a:ext cx="5943600" cy="5810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75" b="0">
                <a:solidFill>
                  <a:srgbClr val="0A2540"/>
                </a:solidFill>
              </a:defRPr>
            </a:pPr>
            <a:r>
              <a:rPr sz="1575" b="0">
                <a:solidFill>
                  <a:srgbClr val="0A2540"/>
                </a:solidFill>
              </a:rPr>
              <a:t>Use the Delivery Note to confirm the exact Bay ID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4E66BFA-A663-4352-AA41-0142B7D16AF7}"/>
              </a:ext>
            </a:extLst>
          </p:cNvPr>
          <p:cNvSpPr>
            <a:spLocks noGrp="1"/>
          </p:cNvSpPr>
          <p:nvPr/>
        </p:nvSpPr>
        <p:spPr>
          <a:xfrm>
            <a:off x="552450" y="297180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CB26ADE-7B31-4575-952E-6A58C786664A}"/>
              </a:ext>
            </a:extLst>
          </p:cNvPr>
          <p:cNvSpPr>
            <a:spLocks noGrp="1"/>
          </p:cNvSpPr>
          <p:nvPr/>
        </p:nvSpPr>
        <p:spPr>
          <a:xfrm>
            <a:off x="857250" y="2728912"/>
            <a:ext cx="5943600" cy="5810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75" b="0">
                <a:solidFill>
                  <a:srgbClr val="0A2540"/>
                </a:solidFill>
              </a:defRPr>
            </a:pPr>
            <a:r>
              <a:rPr sz="1575" b="0">
                <a:solidFill>
                  <a:srgbClr val="0A2540"/>
                </a:solidFill>
              </a:rPr>
              <a:t>Remove and immediately bag existing curtains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70E3FB1-FBC1-49AB-AD37-1AF52F6DF3F9}"/>
              </a:ext>
            </a:extLst>
          </p:cNvPr>
          <p:cNvSpPr>
            <a:spLocks noGrp="1"/>
          </p:cNvSpPr>
          <p:nvPr/>
        </p:nvSpPr>
        <p:spPr>
          <a:xfrm>
            <a:off x="552450" y="35909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EE8E819-9D39-4ACB-9345-57B3E3AD5D1F}"/>
              </a:ext>
            </a:extLst>
          </p:cNvPr>
          <p:cNvSpPr>
            <a:spLocks noGrp="1"/>
          </p:cNvSpPr>
          <p:nvPr/>
        </p:nvSpPr>
        <p:spPr>
          <a:xfrm>
            <a:off x="857250" y="3348037"/>
            <a:ext cx="5943600" cy="5810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75" b="0">
                <a:solidFill>
                  <a:srgbClr val="0A2540"/>
                </a:solidFill>
              </a:defRPr>
            </a:pPr>
            <a:r>
              <a:rPr sz="1575" b="0" dirty="0">
                <a:solidFill>
                  <a:srgbClr val="0A2540"/>
                </a:solidFill>
              </a:rPr>
              <a:t>Install clean curtains and confirm proper operation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DA61F5D-1CAF-4494-B05D-B3998488667A}"/>
              </a:ext>
            </a:extLst>
          </p:cNvPr>
          <p:cNvSpPr>
            <a:spLocks noGrp="1"/>
          </p:cNvSpPr>
          <p:nvPr/>
        </p:nvSpPr>
        <p:spPr>
          <a:xfrm>
            <a:off x="552450" y="421005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F8AD56-600C-4DAF-B558-C931F69205C5}"/>
              </a:ext>
            </a:extLst>
          </p:cNvPr>
          <p:cNvSpPr>
            <a:spLocks noGrp="1"/>
          </p:cNvSpPr>
          <p:nvPr/>
        </p:nvSpPr>
        <p:spPr>
          <a:xfrm>
            <a:off x="857250" y="3967162"/>
            <a:ext cx="5943600" cy="5810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75" b="0">
                <a:solidFill>
                  <a:srgbClr val="0A2540"/>
                </a:solidFill>
              </a:defRPr>
            </a:pPr>
            <a:r>
              <a:rPr sz="1575" b="0" dirty="0">
                <a:solidFill>
                  <a:srgbClr val="0A2540"/>
                </a:solidFill>
              </a:rPr>
              <a:t>Scan each clean curtain; confirm green OK and upload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10CADAF-B961-490F-B447-A71AD57875E1}"/>
              </a:ext>
            </a:extLst>
          </p:cNvPr>
          <p:cNvSpPr>
            <a:spLocks noGrp="1"/>
          </p:cNvSpPr>
          <p:nvPr/>
        </p:nvSpPr>
        <p:spPr>
          <a:xfrm>
            <a:off x="552450" y="4829175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C007F26-172A-400F-A077-FA740C75954B}"/>
              </a:ext>
            </a:extLst>
          </p:cNvPr>
          <p:cNvSpPr>
            <a:spLocks noGrp="1"/>
          </p:cNvSpPr>
          <p:nvPr/>
        </p:nvSpPr>
        <p:spPr>
          <a:xfrm>
            <a:off x="857250" y="4586287"/>
            <a:ext cx="5943600" cy="5810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75" b="0">
                <a:solidFill>
                  <a:srgbClr val="0A2540"/>
                </a:solidFill>
              </a:defRPr>
            </a:pPr>
            <a:r>
              <a:rPr sz="1575" b="0" dirty="0">
                <a:solidFill>
                  <a:srgbClr val="0A2540"/>
                </a:solidFill>
              </a:rPr>
              <a:t>Return, IN SCAN and place soil in the designated area</a:t>
            </a:r>
          </a:p>
        </p:txBody>
      </p:sp>
    </p:spTree>
    <p:extLst>
      <p:ext uri="{BB962C8B-B14F-4D97-AF65-F5344CB8AC3E}">
        <p14:creationId xmlns:p14="http://schemas.microsoft.com/office/powerpoint/2010/main" val="1644653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C0560BC-B659-4107-8B73-71F255BBFA7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562AEFA-A280-4B17-B518-B00E2171D6C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583ED1-92DB-46D4-AC87-2465C30FF0EC}"/>
              </a:ext>
            </a:extLst>
          </p:cNvPr>
          <p:cNvSpPr>
            <a:spLocks noGrp="1"/>
          </p:cNvSpPr>
          <p:nvPr/>
        </p:nvSpPr>
        <p:spPr>
          <a:xfrm>
            <a:off x="552450" y="247650"/>
            <a:ext cx="52387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1">
                <a:solidFill>
                  <a:srgbClr val="1675B8"/>
                </a:solidFill>
              </a:defRPr>
            </a:pPr>
            <a:r>
              <a:rPr sz="1350" b="1">
                <a:solidFill>
                  <a:srgbClr val="1675B8"/>
                </a:solidFill>
              </a:rPr>
              <a:t>CareShield®  |  Operations Overview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ADCEB9-0A40-4D83-BBAB-2DA98EBEDC4A}"/>
              </a:ext>
            </a:extLst>
          </p:cNvPr>
          <p:cNvSpPr>
            <a:spLocks noGrp="1"/>
          </p:cNvSpPr>
          <p:nvPr/>
        </p:nvSpPr>
        <p:spPr>
          <a:xfrm>
            <a:off x="552450" y="781050"/>
            <a:ext cx="110871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700" b="1">
                <a:solidFill>
                  <a:srgbClr val="0A2540"/>
                </a:solidFill>
              </a:defRPr>
            </a:pPr>
            <a:r>
              <a:rPr sz="2700" b="1">
                <a:solidFill>
                  <a:srgbClr val="0A2540"/>
                </a:solidFill>
              </a:rPr>
              <a:t>Mesh stays in place unless there is a service need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6B9E38-BA90-4944-A094-20D0BADB633E}"/>
              </a:ext>
            </a:extLst>
          </p:cNvPr>
          <p:cNvSpPr>
            <a:spLocks noGrp="1"/>
          </p:cNvSpPr>
          <p:nvPr/>
        </p:nvSpPr>
        <p:spPr>
          <a:xfrm>
            <a:off x="552450" y="6286500"/>
            <a:ext cx="11087100" cy="19050"/>
          </a:xfrm>
          <a:prstGeom prst="rect">
            <a:avLst/>
          </a:prstGeom>
          <a:solidFill>
            <a:srgbClr val="D8E2E9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2701E6-B3D4-4DAB-9C1D-FC19B9A153E3}"/>
              </a:ext>
            </a:extLst>
          </p:cNvPr>
          <p:cNvSpPr>
            <a:spLocks noGrp="1"/>
          </p:cNvSpPr>
          <p:nvPr/>
        </p:nvSpPr>
        <p:spPr>
          <a:xfrm>
            <a:off x="552450" y="6372225"/>
            <a:ext cx="49530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1">
                <a:solidFill>
                  <a:srgbClr val="51606D"/>
                </a:solidFill>
              </a:defRPr>
            </a:pPr>
            <a:r>
              <a:rPr sz="1125" b="1">
                <a:solidFill>
                  <a:srgbClr val="51606D"/>
                </a:solidFill>
              </a:rPr>
              <a:t>Managed. Tracked. Documented.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C4631C-55C1-4B95-B603-C4C8EA09C642}"/>
              </a:ext>
            </a:extLst>
          </p:cNvPr>
          <p:cNvSpPr>
            <a:spLocks noGrp="1"/>
          </p:cNvSpPr>
          <p:nvPr/>
        </p:nvSpPr>
        <p:spPr>
          <a:xfrm>
            <a:off x="11049000" y="6372225"/>
            <a:ext cx="5905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1125" b="0">
                <a:solidFill>
                  <a:srgbClr val="51606D"/>
                </a:solidFill>
              </a:defRPr>
            </a:pPr>
            <a:r>
              <a:rPr sz="1125" b="0">
                <a:solidFill>
                  <a:srgbClr val="51606D"/>
                </a:solidFill>
              </a:rPr>
              <a:t>11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084EC65-3F00-4A57-BC9C-6655ACAB62C6}"/>
              </a:ext>
            </a:extLst>
          </p:cNvPr>
          <p:cNvSpPr>
            <a:spLocks noGrp="1"/>
          </p:cNvSpPr>
          <p:nvPr/>
        </p:nvSpPr>
        <p:spPr>
          <a:xfrm>
            <a:off x="552450" y="1695450"/>
            <a:ext cx="10782300" cy="1104900"/>
          </a:xfrm>
          <a:prstGeom prst="roundRect">
            <a:avLst>
              <a:gd name="adj" fmla="val 10345"/>
            </a:avLst>
          </a:prstGeom>
          <a:solidFill>
            <a:srgbClr val="0A2540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3DA7175-5F11-404D-B9FD-D11DC93FD8C4}"/>
              </a:ext>
            </a:extLst>
          </p:cNvPr>
          <p:cNvSpPr>
            <a:spLocks noGrp="1"/>
          </p:cNvSpPr>
          <p:nvPr/>
        </p:nvSpPr>
        <p:spPr>
          <a:xfrm>
            <a:off x="857250" y="1885950"/>
            <a:ext cx="10172700" cy="7239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 dirty="0">
                <a:solidFill>
                  <a:srgbClr val="FFFFFF"/>
                </a:solidFill>
              </a:rPr>
              <a:t>Mesh is barcoded and billed weekly as on-site inventory</a:t>
            </a:r>
            <a:r>
              <a:rPr lang="en-US" sz="1875" b="1" dirty="0">
                <a:solidFill>
                  <a:srgbClr val="FFFFFF"/>
                </a:solidFill>
              </a:rPr>
              <a:t>, </a:t>
            </a:r>
            <a:r>
              <a:rPr sz="1875" b="1" dirty="0">
                <a:solidFill>
                  <a:srgbClr val="FFFFFF"/>
                </a:solidFill>
              </a:rPr>
              <a:t>but it is not automatically replaced on the curtain cadence.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C17A6FD-70AE-464C-A316-E94444482952}"/>
              </a:ext>
            </a:extLst>
          </p:cNvPr>
          <p:cNvSpPr>
            <a:spLocks noGrp="1"/>
          </p:cNvSpPr>
          <p:nvPr/>
        </p:nvSpPr>
        <p:spPr>
          <a:xfrm>
            <a:off x="952500" y="348615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5C8DB7-7B68-47F4-A7D6-1D141C1D8D5F}"/>
              </a:ext>
            </a:extLst>
          </p:cNvPr>
          <p:cNvSpPr>
            <a:spLocks noGrp="1"/>
          </p:cNvSpPr>
          <p:nvPr/>
        </p:nvSpPr>
        <p:spPr>
          <a:xfrm>
            <a:off x="1200150" y="3276600"/>
            <a:ext cx="946785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0">
                <a:solidFill>
                  <a:srgbClr val="0A2540"/>
                </a:solidFill>
              </a:defRPr>
            </a:pPr>
            <a:r>
              <a:rPr sz="1800" b="0">
                <a:solidFill>
                  <a:srgbClr val="0A2540"/>
                </a:solidFill>
              </a:rPr>
              <a:t>Replace mesh when damaged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A7267FC-6DE0-4CBA-AC0E-8E887E8B2E98}"/>
              </a:ext>
            </a:extLst>
          </p:cNvPr>
          <p:cNvSpPr>
            <a:spLocks noGrp="1"/>
          </p:cNvSpPr>
          <p:nvPr/>
        </p:nvSpPr>
        <p:spPr>
          <a:xfrm>
            <a:off x="952500" y="407670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A0C28B-C709-4A9B-B96C-539FD0FBD860}"/>
              </a:ext>
            </a:extLst>
          </p:cNvPr>
          <p:cNvSpPr>
            <a:spLocks noGrp="1"/>
          </p:cNvSpPr>
          <p:nvPr/>
        </p:nvSpPr>
        <p:spPr>
          <a:xfrm>
            <a:off x="1200150" y="3867150"/>
            <a:ext cx="946785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0">
                <a:solidFill>
                  <a:srgbClr val="0A2540"/>
                </a:solidFill>
              </a:defRPr>
            </a:pPr>
            <a:r>
              <a:rPr sz="1800" b="0">
                <a:solidFill>
                  <a:srgbClr val="0A2540"/>
                </a:solidFill>
              </a:rPr>
              <a:t>Replace mesh when visibly soiled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FBF44E9-1C7A-4C8E-86FE-1852286572EB}"/>
              </a:ext>
            </a:extLst>
          </p:cNvPr>
          <p:cNvSpPr>
            <a:spLocks noGrp="1"/>
          </p:cNvSpPr>
          <p:nvPr/>
        </p:nvSpPr>
        <p:spPr>
          <a:xfrm>
            <a:off x="952500" y="466725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13F020B-561C-459C-85D1-1E7EDA2A8823}"/>
              </a:ext>
            </a:extLst>
          </p:cNvPr>
          <p:cNvSpPr>
            <a:spLocks noGrp="1"/>
          </p:cNvSpPr>
          <p:nvPr/>
        </p:nvSpPr>
        <p:spPr>
          <a:xfrm>
            <a:off x="1200150" y="4457700"/>
            <a:ext cx="946785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0">
                <a:solidFill>
                  <a:srgbClr val="0A2540"/>
                </a:solidFill>
              </a:defRPr>
            </a:pPr>
            <a:r>
              <a:rPr sz="1800" b="0">
                <a:solidFill>
                  <a:srgbClr val="0A2540"/>
                </a:solidFill>
              </a:rPr>
              <a:t>Replace mesh when requested by the customer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C623C21-157C-4C0D-BD22-9E8F07CA7363}"/>
              </a:ext>
            </a:extLst>
          </p:cNvPr>
          <p:cNvSpPr>
            <a:spLocks noGrp="1"/>
          </p:cNvSpPr>
          <p:nvPr/>
        </p:nvSpPr>
        <p:spPr>
          <a:xfrm>
            <a:off x="952500" y="525780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708623-7A87-4672-AFF9-1B6FCA846F1F}"/>
              </a:ext>
            </a:extLst>
          </p:cNvPr>
          <p:cNvSpPr>
            <a:spLocks noGrp="1"/>
          </p:cNvSpPr>
          <p:nvPr/>
        </p:nvSpPr>
        <p:spPr>
          <a:xfrm>
            <a:off x="1200150" y="5048250"/>
            <a:ext cx="946785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0">
                <a:solidFill>
                  <a:srgbClr val="0A2540"/>
                </a:solidFill>
              </a:defRPr>
            </a:pPr>
            <a:r>
              <a:rPr sz="1800" b="0">
                <a:solidFill>
                  <a:srgbClr val="0A2540"/>
                </a:solidFill>
              </a:rPr>
              <a:t>Do not create a recurring mesh exchange demand</a:t>
            </a:r>
          </a:p>
        </p:txBody>
      </p:sp>
    </p:spTree>
    <p:extLst>
      <p:ext uri="{BB962C8B-B14F-4D97-AF65-F5344CB8AC3E}">
        <p14:creationId xmlns:p14="http://schemas.microsoft.com/office/powerpoint/2010/main" val="791793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912C50FD-7ADA-4B59-91EE-06814D5D0B0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A2CA54F-6819-46FE-9475-0B8C75D75F5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C4931C-6179-4205-BF4C-24AD1F2D13A5}"/>
              </a:ext>
            </a:extLst>
          </p:cNvPr>
          <p:cNvSpPr>
            <a:spLocks noGrp="1"/>
          </p:cNvSpPr>
          <p:nvPr/>
        </p:nvSpPr>
        <p:spPr>
          <a:xfrm>
            <a:off x="552450" y="247650"/>
            <a:ext cx="52387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1">
                <a:solidFill>
                  <a:srgbClr val="1675B8"/>
                </a:solidFill>
              </a:defRPr>
            </a:pPr>
            <a:r>
              <a:rPr sz="1350" b="1">
                <a:solidFill>
                  <a:srgbClr val="1675B8"/>
                </a:solidFill>
              </a:rPr>
              <a:t>CareShield®  |  Operations Overview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384304-AF84-44EA-83DE-2DAF00A7E539}"/>
              </a:ext>
            </a:extLst>
          </p:cNvPr>
          <p:cNvSpPr>
            <a:spLocks noGrp="1"/>
          </p:cNvSpPr>
          <p:nvPr/>
        </p:nvSpPr>
        <p:spPr>
          <a:xfrm>
            <a:off x="552450" y="781050"/>
            <a:ext cx="110871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700" b="1">
                <a:solidFill>
                  <a:srgbClr val="0A2540"/>
                </a:solidFill>
              </a:defRPr>
            </a:pPr>
            <a:r>
              <a:rPr sz="2700" b="1">
                <a:solidFill>
                  <a:srgbClr val="0A2540"/>
                </a:solidFill>
              </a:rPr>
              <a:t>Production owns three controlled stages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2D2D3C-64FA-450D-9C0E-DF5C369449B4}"/>
              </a:ext>
            </a:extLst>
          </p:cNvPr>
          <p:cNvSpPr>
            <a:spLocks noGrp="1"/>
          </p:cNvSpPr>
          <p:nvPr/>
        </p:nvSpPr>
        <p:spPr>
          <a:xfrm>
            <a:off x="552450" y="6286500"/>
            <a:ext cx="11087100" cy="19050"/>
          </a:xfrm>
          <a:prstGeom prst="rect">
            <a:avLst/>
          </a:prstGeom>
          <a:solidFill>
            <a:srgbClr val="D8E2E9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637AF5-6BEA-424D-A00E-215253A4FFC0}"/>
              </a:ext>
            </a:extLst>
          </p:cNvPr>
          <p:cNvSpPr>
            <a:spLocks noGrp="1"/>
          </p:cNvSpPr>
          <p:nvPr/>
        </p:nvSpPr>
        <p:spPr>
          <a:xfrm>
            <a:off x="552450" y="6372225"/>
            <a:ext cx="49530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1">
                <a:solidFill>
                  <a:srgbClr val="51606D"/>
                </a:solidFill>
              </a:defRPr>
            </a:pPr>
            <a:r>
              <a:rPr sz="1125" b="1">
                <a:solidFill>
                  <a:srgbClr val="51606D"/>
                </a:solidFill>
              </a:rPr>
              <a:t>Managed. Tracked. Documented.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A329A9-0DC4-4473-92C3-BEB6D2CEF996}"/>
              </a:ext>
            </a:extLst>
          </p:cNvPr>
          <p:cNvSpPr>
            <a:spLocks noGrp="1"/>
          </p:cNvSpPr>
          <p:nvPr/>
        </p:nvSpPr>
        <p:spPr>
          <a:xfrm>
            <a:off x="11049000" y="6372225"/>
            <a:ext cx="5905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1125" b="0">
                <a:solidFill>
                  <a:srgbClr val="51606D"/>
                </a:solidFill>
              </a:defRPr>
            </a:pPr>
            <a:r>
              <a:rPr sz="1125" b="0">
                <a:solidFill>
                  <a:srgbClr val="51606D"/>
                </a:solidFill>
              </a:rPr>
              <a:t>12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98C2688-21D8-4906-BADF-0CE8FC6A0C85}"/>
              </a:ext>
            </a:extLst>
          </p:cNvPr>
          <p:cNvSpPr>
            <a:spLocks noGrp="1"/>
          </p:cNvSpPr>
          <p:nvPr/>
        </p:nvSpPr>
        <p:spPr>
          <a:xfrm>
            <a:off x="552450" y="1695450"/>
            <a:ext cx="3333750" cy="3638550"/>
          </a:xfrm>
          <a:prstGeom prst="roundRect">
            <a:avLst>
              <a:gd name="adj" fmla="val 3429"/>
            </a:avLst>
          </a:prstGeom>
          <a:solidFill>
            <a:srgbClr val="F3F7F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D24F310-EBE1-4F74-9AD1-26D286525D82}"/>
              </a:ext>
            </a:extLst>
          </p:cNvPr>
          <p:cNvSpPr>
            <a:spLocks noGrp="1"/>
          </p:cNvSpPr>
          <p:nvPr/>
        </p:nvSpPr>
        <p:spPr>
          <a:xfrm>
            <a:off x="762000" y="1905000"/>
            <a:ext cx="438150" cy="438150"/>
          </a:xfrm>
          <a:prstGeom prst="roundRect">
            <a:avLst>
              <a:gd name="adj" fmla="val 26087"/>
            </a:avLst>
          </a:prstGeom>
          <a:solidFill>
            <a:srgbClr val="1675B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7492A3-F691-47A3-B091-2B7D296ED662}"/>
              </a:ext>
            </a:extLst>
          </p:cNvPr>
          <p:cNvSpPr>
            <a:spLocks noGrp="1"/>
          </p:cNvSpPr>
          <p:nvPr/>
        </p:nvSpPr>
        <p:spPr>
          <a:xfrm>
            <a:off x="762000" y="1905000"/>
            <a:ext cx="438150" cy="4381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F80B81C-55FA-4F88-AAD6-8A1B3DB59FF8}"/>
              </a:ext>
            </a:extLst>
          </p:cNvPr>
          <p:cNvSpPr>
            <a:spLocks noGrp="1"/>
          </p:cNvSpPr>
          <p:nvPr/>
        </p:nvSpPr>
        <p:spPr>
          <a:xfrm>
            <a:off x="1333500" y="1914525"/>
            <a:ext cx="2238375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1">
                <a:solidFill>
                  <a:srgbClr val="1675B8"/>
                </a:solidFill>
              </a:defRPr>
            </a:pPr>
            <a:r>
              <a:rPr sz="1725" b="1">
                <a:solidFill>
                  <a:srgbClr val="1675B8"/>
                </a:solidFill>
              </a:rPr>
              <a:t>ORDER + IDENTIFY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41FE43-AFDF-432D-88E0-8B669C3721B2}"/>
              </a:ext>
            </a:extLst>
          </p:cNvPr>
          <p:cNvSpPr>
            <a:spLocks noGrp="1"/>
          </p:cNvSpPr>
          <p:nvPr/>
        </p:nvSpPr>
        <p:spPr>
          <a:xfrm>
            <a:off x="790575" y="2590800"/>
            <a:ext cx="2857500" cy="223837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00" b="0">
                <a:solidFill>
                  <a:srgbClr val="0A2540"/>
                </a:solidFill>
              </a:defRPr>
            </a:pPr>
            <a:r>
              <a:rPr sz="1500" b="0">
                <a:solidFill>
                  <a:srgbClr val="0A2540"/>
                </a:solidFill>
              </a:rPr>
              <a:t>Confirm the approved form and quantity, create the ABS work order, order product and attach one unique, legible ID tape to every curtain and mesh.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0CB5ACF-5F1E-4275-83EB-05D31408A79F}"/>
              </a:ext>
            </a:extLst>
          </p:cNvPr>
          <p:cNvSpPr>
            <a:spLocks noGrp="1"/>
          </p:cNvSpPr>
          <p:nvPr/>
        </p:nvSpPr>
        <p:spPr>
          <a:xfrm>
            <a:off x="4191000" y="1695450"/>
            <a:ext cx="3333750" cy="3638550"/>
          </a:xfrm>
          <a:prstGeom prst="roundRect">
            <a:avLst>
              <a:gd name="adj" fmla="val 3429"/>
            </a:avLst>
          </a:prstGeom>
          <a:solidFill>
            <a:srgbClr val="E7F3F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CCC99E5-5F8D-4603-A411-B2B75932F9F2}"/>
              </a:ext>
            </a:extLst>
          </p:cNvPr>
          <p:cNvSpPr>
            <a:spLocks noGrp="1"/>
          </p:cNvSpPr>
          <p:nvPr/>
        </p:nvSpPr>
        <p:spPr>
          <a:xfrm>
            <a:off x="4400550" y="1905000"/>
            <a:ext cx="438150" cy="438150"/>
          </a:xfrm>
          <a:prstGeom prst="roundRect">
            <a:avLst>
              <a:gd name="adj" fmla="val 26087"/>
            </a:avLst>
          </a:prstGeom>
          <a:solidFill>
            <a:srgbClr val="1675B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C637959-C4D9-4A4E-ADC2-D108C137E90C}"/>
              </a:ext>
            </a:extLst>
          </p:cNvPr>
          <p:cNvSpPr>
            <a:spLocks noGrp="1"/>
          </p:cNvSpPr>
          <p:nvPr/>
        </p:nvSpPr>
        <p:spPr>
          <a:xfrm>
            <a:off x="4400550" y="1905000"/>
            <a:ext cx="438150" cy="4381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110484C-8734-4F9C-8092-3461D05A038B}"/>
              </a:ext>
            </a:extLst>
          </p:cNvPr>
          <p:cNvSpPr>
            <a:spLocks noGrp="1"/>
          </p:cNvSpPr>
          <p:nvPr/>
        </p:nvSpPr>
        <p:spPr>
          <a:xfrm>
            <a:off x="4972050" y="1914525"/>
            <a:ext cx="2238375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1">
                <a:solidFill>
                  <a:srgbClr val="1675B8"/>
                </a:solidFill>
              </a:defRPr>
            </a:pPr>
            <a:r>
              <a:rPr sz="1725" b="1">
                <a:solidFill>
                  <a:srgbClr val="1675B8"/>
                </a:solidFill>
              </a:rPr>
              <a:t>PROCESS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BC2C3D-B05F-4A8D-BED7-4D2561956C85}"/>
              </a:ext>
            </a:extLst>
          </p:cNvPr>
          <p:cNvSpPr>
            <a:spLocks noGrp="1"/>
          </p:cNvSpPr>
          <p:nvPr/>
        </p:nvSpPr>
        <p:spPr>
          <a:xfrm>
            <a:off x="4429125" y="2590800"/>
            <a:ext cx="2857500" cy="223837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00" b="0">
                <a:solidFill>
                  <a:srgbClr val="0A2540"/>
                </a:solidFill>
              </a:defRPr>
            </a:pPr>
            <a:r>
              <a:rPr sz="1500" b="0">
                <a:solidFill>
                  <a:srgbClr val="0A2540"/>
                </a:solidFill>
              </a:rPr>
              <a:t>Retrieve from the designated cage, wash in the 275 Washer, dry completely, hand off for immediate inspection and package one curtain per sealed Felins package.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8895BF7-1791-4BA0-9E52-526B76636436}"/>
              </a:ext>
            </a:extLst>
          </p:cNvPr>
          <p:cNvSpPr>
            <a:spLocks noGrp="1"/>
          </p:cNvSpPr>
          <p:nvPr/>
        </p:nvSpPr>
        <p:spPr>
          <a:xfrm>
            <a:off x="7829550" y="1695450"/>
            <a:ext cx="3333750" cy="3638550"/>
          </a:xfrm>
          <a:prstGeom prst="roundRect">
            <a:avLst>
              <a:gd name="adj" fmla="val 3429"/>
            </a:avLst>
          </a:prstGeom>
          <a:solidFill>
            <a:srgbClr val="F3F7F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3AD320A-60A8-40A9-8AE7-54E59BB973B3}"/>
              </a:ext>
            </a:extLst>
          </p:cNvPr>
          <p:cNvSpPr>
            <a:spLocks noGrp="1"/>
          </p:cNvSpPr>
          <p:nvPr/>
        </p:nvSpPr>
        <p:spPr>
          <a:xfrm>
            <a:off x="8039100" y="1905000"/>
            <a:ext cx="438150" cy="438150"/>
          </a:xfrm>
          <a:prstGeom prst="roundRect">
            <a:avLst>
              <a:gd name="adj" fmla="val 26087"/>
            </a:avLst>
          </a:prstGeom>
          <a:solidFill>
            <a:srgbClr val="1675B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5C29A68-BF13-4943-AB0D-153AED81C821}"/>
              </a:ext>
            </a:extLst>
          </p:cNvPr>
          <p:cNvSpPr>
            <a:spLocks noGrp="1"/>
          </p:cNvSpPr>
          <p:nvPr/>
        </p:nvSpPr>
        <p:spPr>
          <a:xfrm>
            <a:off x="8039100" y="1905000"/>
            <a:ext cx="438150" cy="4381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C9CEF73-C727-440E-8FA2-351F630E5E94}"/>
              </a:ext>
            </a:extLst>
          </p:cNvPr>
          <p:cNvSpPr>
            <a:spLocks noGrp="1"/>
          </p:cNvSpPr>
          <p:nvPr/>
        </p:nvSpPr>
        <p:spPr>
          <a:xfrm>
            <a:off x="8610600" y="1914525"/>
            <a:ext cx="2238375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1">
                <a:solidFill>
                  <a:srgbClr val="1675B8"/>
                </a:solidFill>
              </a:defRPr>
            </a:pPr>
            <a:r>
              <a:rPr sz="1725" b="1">
                <a:solidFill>
                  <a:srgbClr val="1675B8"/>
                </a:solidFill>
              </a:rPr>
              <a:t>FULFILL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6CB6648-C72B-412D-9A5D-F4363D75758B}"/>
              </a:ext>
            </a:extLst>
          </p:cNvPr>
          <p:cNvSpPr>
            <a:spLocks noGrp="1"/>
          </p:cNvSpPr>
          <p:nvPr/>
        </p:nvSpPr>
        <p:spPr>
          <a:xfrm>
            <a:off x="8067675" y="2590800"/>
            <a:ext cx="2857500" cy="223837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00" b="0">
                <a:solidFill>
                  <a:srgbClr val="0A2540"/>
                </a:solidFill>
              </a:defRPr>
            </a:pPr>
            <a:r>
              <a:rPr sz="1500" b="0">
                <a:solidFill>
                  <a:srgbClr val="0A2540"/>
                </a:solidFill>
              </a:rPr>
              <a:t>Review daily Put-Ups, create and verify the Delivery Note, Out Scan each curtain, bundle with the visible note and stage in the correct route cubbie.</a:t>
            </a:r>
          </a:p>
        </p:txBody>
      </p:sp>
    </p:spTree>
    <p:extLst>
      <p:ext uri="{BB962C8B-B14F-4D97-AF65-F5344CB8AC3E}">
        <p14:creationId xmlns:p14="http://schemas.microsoft.com/office/powerpoint/2010/main" val="695941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DBD212E-C980-4493-BD22-FB4B4D93164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5759516-65E5-4EA4-89B3-A830828BC49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03EBAB-DD19-469A-BDF7-E233F22EF3CC}"/>
              </a:ext>
            </a:extLst>
          </p:cNvPr>
          <p:cNvSpPr>
            <a:spLocks noGrp="1"/>
          </p:cNvSpPr>
          <p:nvPr/>
        </p:nvSpPr>
        <p:spPr>
          <a:xfrm>
            <a:off x="552450" y="247650"/>
            <a:ext cx="52387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1">
                <a:solidFill>
                  <a:srgbClr val="1675B8"/>
                </a:solidFill>
              </a:defRPr>
            </a:pPr>
            <a:r>
              <a:rPr sz="1350" b="1">
                <a:solidFill>
                  <a:srgbClr val="1675B8"/>
                </a:solidFill>
              </a:rPr>
              <a:t>CareShield®  |  Operations Overview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036023-5420-42D3-9B91-6C47F822ECA3}"/>
              </a:ext>
            </a:extLst>
          </p:cNvPr>
          <p:cNvSpPr>
            <a:spLocks noGrp="1"/>
          </p:cNvSpPr>
          <p:nvPr/>
        </p:nvSpPr>
        <p:spPr>
          <a:xfrm>
            <a:off x="552450" y="781050"/>
            <a:ext cx="110871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700" b="1">
                <a:solidFill>
                  <a:srgbClr val="0A2540"/>
                </a:solidFill>
              </a:defRPr>
            </a:pPr>
            <a:r>
              <a:rPr sz="2700" b="1">
                <a:solidFill>
                  <a:srgbClr val="0A2540"/>
                </a:solidFill>
              </a:rPr>
              <a:t>Plant processing has product-specific non-negotiables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33CE84-9F27-4272-9FF1-F51ECA366164}"/>
              </a:ext>
            </a:extLst>
          </p:cNvPr>
          <p:cNvSpPr>
            <a:spLocks noGrp="1"/>
          </p:cNvSpPr>
          <p:nvPr/>
        </p:nvSpPr>
        <p:spPr>
          <a:xfrm>
            <a:off x="552450" y="6286500"/>
            <a:ext cx="11087100" cy="19050"/>
          </a:xfrm>
          <a:prstGeom prst="rect">
            <a:avLst/>
          </a:prstGeom>
          <a:solidFill>
            <a:srgbClr val="D8E2E9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83318E-FA09-4518-A509-B57646AA0B08}"/>
              </a:ext>
            </a:extLst>
          </p:cNvPr>
          <p:cNvSpPr>
            <a:spLocks noGrp="1"/>
          </p:cNvSpPr>
          <p:nvPr/>
        </p:nvSpPr>
        <p:spPr>
          <a:xfrm>
            <a:off x="552450" y="6372225"/>
            <a:ext cx="49530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1">
                <a:solidFill>
                  <a:srgbClr val="51606D"/>
                </a:solidFill>
              </a:defRPr>
            </a:pPr>
            <a:r>
              <a:rPr sz="1125" b="1">
                <a:solidFill>
                  <a:srgbClr val="51606D"/>
                </a:solidFill>
              </a:rPr>
              <a:t>Managed. Tracked. Documented.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3B883B-6FB7-4FAB-BFE2-80FBA388F96D}"/>
              </a:ext>
            </a:extLst>
          </p:cNvPr>
          <p:cNvSpPr>
            <a:spLocks noGrp="1"/>
          </p:cNvSpPr>
          <p:nvPr/>
        </p:nvSpPr>
        <p:spPr>
          <a:xfrm>
            <a:off x="11049000" y="6372225"/>
            <a:ext cx="5905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1125" b="0">
                <a:solidFill>
                  <a:srgbClr val="51606D"/>
                </a:solidFill>
              </a:defRPr>
            </a:pPr>
            <a:r>
              <a:rPr sz="1125" b="0">
                <a:solidFill>
                  <a:srgbClr val="51606D"/>
                </a:solidFill>
              </a:rPr>
              <a:t>13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rcRect l="2892" r="2892"/>
          <a:stretch>
            <a:fillRect/>
          </a:stretch>
        </p:blipFill>
        <p:spPr>
          <a:xfrm>
            <a:off x="6858000" y="1638300"/>
            <a:ext cx="4476750" cy="3810000"/>
          </a:xfrm>
          <a:prstGeom prst="roundRect">
            <a:avLst>
              <a:gd name="adj" fmla="val 3000"/>
            </a:avLst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CFA3499-0727-43C1-8FEC-0819CAE807E8}"/>
              </a:ext>
            </a:extLst>
          </p:cNvPr>
          <p:cNvSpPr>
            <a:spLocks noGrp="1"/>
          </p:cNvSpPr>
          <p:nvPr/>
        </p:nvSpPr>
        <p:spPr>
          <a:xfrm>
            <a:off x="552450" y="1852612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5D5535-FA4E-47C3-95BE-36F0C23D50CF}"/>
              </a:ext>
            </a:extLst>
          </p:cNvPr>
          <p:cNvSpPr>
            <a:spLocks noGrp="1"/>
          </p:cNvSpPr>
          <p:nvPr/>
        </p:nvSpPr>
        <p:spPr>
          <a:xfrm>
            <a:off x="800100" y="1628775"/>
            <a:ext cx="5562600" cy="5810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00" b="0">
                <a:solidFill>
                  <a:srgbClr val="0A2540"/>
                </a:solidFill>
              </a:defRPr>
            </a:pPr>
            <a:r>
              <a:rPr sz="1500" b="0">
                <a:solidFill>
                  <a:srgbClr val="0A2540"/>
                </a:solidFill>
              </a:rPr>
              <a:t>Keep CareShield curtains in the designated return flow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0B3DAEF-B75B-4CC3-8CA7-5559D535DEF1}"/>
              </a:ext>
            </a:extLst>
          </p:cNvPr>
          <p:cNvSpPr>
            <a:spLocks noGrp="1"/>
          </p:cNvSpPr>
          <p:nvPr/>
        </p:nvSpPr>
        <p:spPr>
          <a:xfrm>
            <a:off x="552450" y="2471737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01E317C-EF91-47EC-87AE-F86665C7769F}"/>
              </a:ext>
            </a:extLst>
          </p:cNvPr>
          <p:cNvSpPr>
            <a:spLocks noGrp="1"/>
          </p:cNvSpPr>
          <p:nvPr/>
        </p:nvSpPr>
        <p:spPr>
          <a:xfrm>
            <a:off x="800100" y="2247900"/>
            <a:ext cx="5562600" cy="5810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00" b="0">
                <a:solidFill>
                  <a:srgbClr val="0A2540"/>
                </a:solidFill>
              </a:defRPr>
            </a:pPr>
            <a:r>
              <a:rPr sz="1500" b="0" dirty="0">
                <a:solidFill>
                  <a:srgbClr val="0A2540"/>
                </a:solidFill>
              </a:rPr>
              <a:t>Use the 275 Washer and approved formula</a:t>
            </a:r>
            <a:r>
              <a:rPr lang="en-US" sz="1500" b="0" dirty="0">
                <a:solidFill>
                  <a:srgbClr val="0A2540"/>
                </a:solidFill>
              </a:rPr>
              <a:t> - </a:t>
            </a:r>
            <a:r>
              <a:rPr sz="1500" b="0" dirty="0">
                <a:solidFill>
                  <a:srgbClr val="0A2540"/>
                </a:solidFill>
              </a:rPr>
              <a:t>never the CBW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9E00410-19C8-422A-BA01-D155206AAFCC}"/>
              </a:ext>
            </a:extLst>
          </p:cNvPr>
          <p:cNvSpPr>
            <a:spLocks noGrp="1"/>
          </p:cNvSpPr>
          <p:nvPr/>
        </p:nvSpPr>
        <p:spPr>
          <a:xfrm>
            <a:off x="552450" y="3090862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C28B439-B224-4597-9C21-56BE97F8705B}"/>
              </a:ext>
            </a:extLst>
          </p:cNvPr>
          <p:cNvSpPr>
            <a:spLocks noGrp="1"/>
          </p:cNvSpPr>
          <p:nvPr/>
        </p:nvSpPr>
        <p:spPr>
          <a:xfrm>
            <a:off x="800100" y="2867025"/>
            <a:ext cx="5562600" cy="5810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00" b="0">
                <a:solidFill>
                  <a:srgbClr val="0A2540"/>
                </a:solidFill>
              </a:defRPr>
            </a:pPr>
            <a:r>
              <a:rPr sz="1500" b="0">
                <a:solidFill>
                  <a:srgbClr val="0A2540"/>
                </a:solidFill>
              </a:rPr>
              <a:t>Dry curtains completely in the designated stand-alone dryer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B99868A-8CE6-4CF3-A97F-DAECC7830124}"/>
              </a:ext>
            </a:extLst>
          </p:cNvPr>
          <p:cNvSpPr>
            <a:spLocks noGrp="1"/>
          </p:cNvSpPr>
          <p:nvPr/>
        </p:nvSpPr>
        <p:spPr>
          <a:xfrm>
            <a:off x="552450" y="3709987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BA85DD-6524-405A-91AD-E4A86D6BE1A9}"/>
              </a:ext>
            </a:extLst>
          </p:cNvPr>
          <p:cNvSpPr>
            <a:spLocks noGrp="1"/>
          </p:cNvSpPr>
          <p:nvPr/>
        </p:nvSpPr>
        <p:spPr>
          <a:xfrm>
            <a:off x="800100" y="3486150"/>
            <a:ext cx="5562600" cy="5810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00" b="0">
                <a:solidFill>
                  <a:srgbClr val="0A2540"/>
                </a:solidFill>
              </a:defRPr>
            </a:pPr>
            <a:r>
              <a:rPr sz="1500" b="0">
                <a:solidFill>
                  <a:srgbClr val="0A2540"/>
                </a:solidFill>
              </a:rPr>
              <a:t>Move clean curtains on a small clean cart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D0082BF-7702-49C5-923E-166295B05EE0}"/>
              </a:ext>
            </a:extLst>
          </p:cNvPr>
          <p:cNvSpPr>
            <a:spLocks noGrp="1"/>
          </p:cNvSpPr>
          <p:nvPr/>
        </p:nvSpPr>
        <p:spPr>
          <a:xfrm>
            <a:off x="552450" y="4329112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BFE7071-07EE-4DFE-A5C2-5F86DC4327B9}"/>
              </a:ext>
            </a:extLst>
          </p:cNvPr>
          <p:cNvSpPr>
            <a:spLocks noGrp="1"/>
          </p:cNvSpPr>
          <p:nvPr/>
        </p:nvSpPr>
        <p:spPr>
          <a:xfrm>
            <a:off x="800100" y="4105275"/>
            <a:ext cx="5562600" cy="5810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00" b="0">
                <a:solidFill>
                  <a:srgbClr val="0A2540"/>
                </a:solidFill>
              </a:defRPr>
            </a:pPr>
            <a:r>
              <a:rPr sz="1500" b="0">
                <a:solidFill>
                  <a:srgbClr val="0A2540"/>
                </a:solidFill>
              </a:rPr>
              <a:t>Hand off immediately for folding and inspection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1D58E55-61C5-4D02-8BA2-410C042DE117}"/>
              </a:ext>
            </a:extLst>
          </p:cNvPr>
          <p:cNvSpPr>
            <a:spLocks noGrp="1"/>
          </p:cNvSpPr>
          <p:nvPr/>
        </p:nvSpPr>
        <p:spPr>
          <a:xfrm>
            <a:off x="552450" y="4948237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4CBD8B-A11C-4432-8337-67892E70A0EB}"/>
              </a:ext>
            </a:extLst>
          </p:cNvPr>
          <p:cNvSpPr>
            <a:spLocks noGrp="1"/>
          </p:cNvSpPr>
          <p:nvPr/>
        </p:nvSpPr>
        <p:spPr>
          <a:xfrm>
            <a:off x="800100" y="4724400"/>
            <a:ext cx="5562600" cy="5810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00" b="0">
                <a:solidFill>
                  <a:srgbClr val="0A2540"/>
                </a:solidFill>
              </a:defRPr>
            </a:pPr>
            <a:r>
              <a:rPr sz="1500" b="0">
                <a:solidFill>
                  <a:srgbClr val="0A2540"/>
                </a:solidFill>
              </a:rPr>
              <a:t>Seal one curtain per Felins package and use designated storage</a:t>
            </a:r>
          </a:p>
        </p:txBody>
      </p:sp>
    </p:spTree>
    <p:extLst>
      <p:ext uri="{BB962C8B-B14F-4D97-AF65-F5344CB8AC3E}">
        <p14:creationId xmlns:p14="http://schemas.microsoft.com/office/powerpoint/2010/main" val="2104403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DDB63B0-2EB3-4383-88D5-E93B54D3708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CCC35CA-64E9-4C30-9E69-1A3907BF4E4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D9045E3-A778-4EFB-8124-153E671DC707}"/>
              </a:ext>
            </a:extLst>
          </p:cNvPr>
          <p:cNvSpPr>
            <a:spLocks noGrp="1"/>
          </p:cNvSpPr>
          <p:nvPr/>
        </p:nvSpPr>
        <p:spPr>
          <a:xfrm>
            <a:off x="552450" y="247650"/>
            <a:ext cx="52387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1">
                <a:solidFill>
                  <a:srgbClr val="1675B8"/>
                </a:solidFill>
              </a:defRPr>
            </a:pPr>
            <a:r>
              <a:rPr sz="1350" b="1">
                <a:solidFill>
                  <a:srgbClr val="1675B8"/>
                </a:solidFill>
              </a:rPr>
              <a:t>CareShield®  |  Operations Overview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31A88B-F383-4FB3-A822-0340A6EF4AB8}"/>
              </a:ext>
            </a:extLst>
          </p:cNvPr>
          <p:cNvSpPr>
            <a:spLocks noGrp="1"/>
          </p:cNvSpPr>
          <p:nvPr/>
        </p:nvSpPr>
        <p:spPr>
          <a:xfrm>
            <a:off x="552450" y="781050"/>
            <a:ext cx="110871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700" b="1">
                <a:solidFill>
                  <a:srgbClr val="0A2540"/>
                </a:solidFill>
              </a:defRPr>
            </a:pPr>
            <a:r>
              <a:rPr sz="2700" b="1">
                <a:solidFill>
                  <a:srgbClr val="0A2540"/>
                </a:solidFill>
              </a:rPr>
              <a:t>Every scan supports the customer record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81E77B-271F-4240-8226-74135E6179CC}"/>
              </a:ext>
            </a:extLst>
          </p:cNvPr>
          <p:cNvSpPr>
            <a:spLocks noGrp="1"/>
          </p:cNvSpPr>
          <p:nvPr/>
        </p:nvSpPr>
        <p:spPr>
          <a:xfrm>
            <a:off x="552450" y="6286500"/>
            <a:ext cx="11087100" cy="19050"/>
          </a:xfrm>
          <a:prstGeom prst="rect">
            <a:avLst/>
          </a:prstGeom>
          <a:solidFill>
            <a:srgbClr val="D8E2E9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4CF818-02E1-4C2B-92E6-8DDA6A6DE5A9}"/>
              </a:ext>
            </a:extLst>
          </p:cNvPr>
          <p:cNvSpPr>
            <a:spLocks noGrp="1"/>
          </p:cNvSpPr>
          <p:nvPr/>
        </p:nvSpPr>
        <p:spPr>
          <a:xfrm>
            <a:off x="552450" y="6372225"/>
            <a:ext cx="49530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1">
                <a:solidFill>
                  <a:srgbClr val="51606D"/>
                </a:solidFill>
              </a:defRPr>
            </a:pPr>
            <a:r>
              <a:rPr sz="1125" b="1">
                <a:solidFill>
                  <a:srgbClr val="51606D"/>
                </a:solidFill>
              </a:rPr>
              <a:t>Managed. Tracked. Documented.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00465-7458-4610-9C52-0C82C874288C}"/>
              </a:ext>
            </a:extLst>
          </p:cNvPr>
          <p:cNvSpPr>
            <a:spLocks noGrp="1"/>
          </p:cNvSpPr>
          <p:nvPr/>
        </p:nvSpPr>
        <p:spPr>
          <a:xfrm>
            <a:off x="11049000" y="6372225"/>
            <a:ext cx="5905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1125" b="0">
                <a:solidFill>
                  <a:srgbClr val="51606D"/>
                </a:solidFill>
              </a:defRPr>
            </a:pPr>
            <a:r>
              <a:rPr sz="1125" b="0">
                <a:solidFill>
                  <a:srgbClr val="51606D"/>
                </a:solidFill>
              </a:rPr>
              <a:t>14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rcRect l="23752" r="23752"/>
          <a:stretch>
            <a:fillRect/>
          </a:stretch>
        </p:blipFill>
        <p:spPr>
          <a:xfrm>
            <a:off x="7429500" y="1695450"/>
            <a:ext cx="3905250" cy="3429000"/>
          </a:xfrm>
          <a:prstGeom prst="roundRect">
            <a:avLst>
              <a:gd name="adj" fmla="val 3333"/>
            </a:avLst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0B4070B-4E74-43F8-9F3D-566D6E03602B}"/>
              </a:ext>
            </a:extLst>
          </p:cNvPr>
          <p:cNvSpPr>
            <a:spLocks noGrp="1"/>
          </p:cNvSpPr>
          <p:nvPr/>
        </p:nvSpPr>
        <p:spPr>
          <a:xfrm>
            <a:off x="552450" y="1695450"/>
            <a:ext cx="600075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025" b="1">
                <a:solidFill>
                  <a:srgbClr val="1675B8"/>
                </a:solidFill>
              </a:defRPr>
            </a:pPr>
            <a:r>
              <a:rPr sz="2025" b="1">
                <a:solidFill>
                  <a:srgbClr val="1675B8"/>
                </a:solidFill>
              </a:rPr>
              <a:t>Required checkpoints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A1D90A5-9458-4DDC-8FF7-8EC8C9FA0F16}"/>
              </a:ext>
            </a:extLst>
          </p:cNvPr>
          <p:cNvSpPr>
            <a:spLocks noGrp="1"/>
          </p:cNvSpPr>
          <p:nvPr/>
        </p:nvSpPr>
        <p:spPr>
          <a:xfrm>
            <a:off x="552450" y="241935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6D66FEC-0200-4B0F-A100-325CBC908F1B}"/>
              </a:ext>
            </a:extLst>
          </p:cNvPr>
          <p:cNvSpPr>
            <a:spLocks noGrp="1"/>
          </p:cNvSpPr>
          <p:nvPr/>
        </p:nvSpPr>
        <p:spPr>
          <a:xfrm>
            <a:off x="800100" y="2324100"/>
            <a:ext cx="59436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0">
                <a:solidFill>
                  <a:srgbClr val="0A2540"/>
                </a:solidFill>
              </a:defRPr>
            </a:pPr>
            <a:r>
              <a:rPr sz="1725" b="0" dirty="0">
                <a:solidFill>
                  <a:srgbClr val="0A2540"/>
                </a:solidFill>
              </a:rPr>
              <a:t>Delivered clean at the customer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920535F-FBE8-404E-B2EF-1ADDC5D29CF6}"/>
              </a:ext>
            </a:extLst>
          </p:cNvPr>
          <p:cNvSpPr>
            <a:spLocks noGrp="1"/>
          </p:cNvSpPr>
          <p:nvPr/>
        </p:nvSpPr>
        <p:spPr>
          <a:xfrm>
            <a:off x="552450" y="304800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A9EE15B-4789-4F08-B9A8-075C7D19AEC3}"/>
              </a:ext>
            </a:extLst>
          </p:cNvPr>
          <p:cNvSpPr>
            <a:spLocks noGrp="1"/>
          </p:cNvSpPr>
          <p:nvPr/>
        </p:nvSpPr>
        <p:spPr>
          <a:xfrm>
            <a:off x="800100" y="2952750"/>
            <a:ext cx="59436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0">
                <a:solidFill>
                  <a:srgbClr val="0A2540"/>
                </a:solidFill>
              </a:defRPr>
            </a:pPr>
            <a:r>
              <a:rPr sz="1725" b="0" dirty="0">
                <a:solidFill>
                  <a:srgbClr val="0A2540"/>
                </a:solidFill>
              </a:rPr>
              <a:t>Picked up soiled from the customer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DEDC439-7701-41B7-80D8-B34766B8C252}"/>
              </a:ext>
            </a:extLst>
          </p:cNvPr>
          <p:cNvSpPr>
            <a:spLocks noGrp="1"/>
          </p:cNvSpPr>
          <p:nvPr/>
        </p:nvSpPr>
        <p:spPr>
          <a:xfrm>
            <a:off x="552450" y="367665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CA2C0C-7A88-4725-8F8B-FBF2D9A6DF46}"/>
              </a:ext>
            </a:extLst>
          </p:cNvPr>
          <p:cNvSpPr>
            <a:spLocks noGrp="1"/>
          </p:cNvSpPr>
          <p:nvPr/>
        </p:nvSpPr>
        <p:spPr>
          <a:xfrm>
            <a:off x="800100" y="3581400"/>
            <a:ext cx="59436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0">
                <a:solidFill>
                  <a:srgbClr val="0A2540"/>
                </a:solidFill>
              </a:defRPr>
            </a:pPr>
            <a:r>
              <a:rPr sz="1725" b="0">
                <a:solidFill>
                  <a:srgbClr val="0A2540"/>
                </a:solidFill>
              </a:rPr>
              <a:t>Received into the plant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6C097B3-72BA-44EA-8F56-43A87600F579}"/>
              </a:ext>
            </a:extLst>
          </p:cNvPr>
          <p:cNvSpPr>
            <a:spLocks noGrp="1"/>
          </p:cNvSpPr>
          <p:nvPr/>
        </p:nvSpPr>
        <p:spPr>
          <a:xfrm>
            <a:off x="552450" y="430530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A6C46C6-F68B-4FD0-92CC-3ABE7EF9A7AD}"/>
              </a:ext>
            </a:extLst>
          </p:cNvPr>
          <p:cNvSpPr>
            <a:spLocks noGrp="1"/>
          </p:cNvSpPr>
          <p:nvPr/>
        </p:nvSpPr>
        <p:spPr>
          <a:xfrm>
            <a:off x="800100" y="4210050"/>
            <a:ext cx="59436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0">
                <a:solidFill>
                  <a:srgbClr val="0A2540"/>
                </a:solidFill>
              </a:defRPr>
            </a:pPr>
            <a:r>
              <a:rPr sz="1725" b="0">
                <a:solidFill>
                  <a:srgbClr val="0A2540"/>
                </a:solidFill>
              </a:rPr>
              <a:t>Processed and returned to available inventory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F2BB66D-9FDA-4428-A625-AEDDC4AFD8A9}"/>
              </a:ext>
            </a:extLst>
          </p:cNvPr>
          <p:cNvSpPr>
            <a:spLocks noGrp="1"/>
          </p:cNvSpPr>
          <p:nvPr/>
        </p:nvSpPr>
        <p:spPr>
          <a:xfrm>
            <a:off x="552450" y="493395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172ACE0-4874-4D94-AAFA-8381331502C4}"/>
              </a:ext>
            </a:extLst>
          </p:cNvPr>
          <p:cNvSpPr>
            <a:spLocks noGrp="1"/>
          </p:cNvSpPr>
          <p:nvPr/>
        </p:nvSpPr>
        <p:spPr>
          <a:xfrm>
            <a:off x="800100" y="4838700"/>
            <a:ext cx="59436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0">
                <a:solidFill>
                  <a:srgbClr val="0A2540"/>
                </a:solidFill>
              </a:defRPr>
            </a:pPr>
            <a:r>
              <a:rPr sz="1725" b="0">
                <a:solidFill>
                  <a:srgbClr val="0A2540"/>
                </a:solidFill>
              </a:rPr>
              <a:t>Assigned to the next customer delivery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1789B9-0A60-4618-9386-253C88D20155}"/>
              </a:ext>
            </a:extLst>
          </p:cNvPr>
          <p:cNvSpPr>
            <a:spLocks noGrp="1"/>
          </p:cNvSpPr>
          <p:nvPr/>
        </p:nvSpPr>
        <p:spPr>
          <a:xfrm>
            <a:off x="7429500" y="5372100"/>
            <a:ext cx="390525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0A2540"/>
                </a:solidFill>
              </a:defRPr>
            </a:pPr>
            <a:r>
              <a:rPr sz="1725" b="1">
                <a:solidFill>
                  <a:srgbClr val="0A2540"/>
                </a:solidFill>
              </a:rPr>
              <a:t>If a scan is missed, the history is incomplete.</a:t>
            </a:r>
          </a:p>
        </p:txBody>
      </p:sp>
    </p:spTree>
    <p:extLst>
      <p:ext uri="{BB962C8B-B14F-4D97-AF65-F5344CB8AC3E}">
        <p14:creationId xmlns:p14="http://schemas.microsoft.com/office/powerpoint/2010/main" val="12140808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317C08D-0CE4-4A06-8EE4-9C12CF3209F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692F1F-842F-4575-9A62-2B3B9205FA8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D111585-21AB-457D-8921-2BC34C5A0DF4}"/>
              </a:ext>
            </a:extLst>
          </p:cNvPr>
          <p:cNvSpPr>
            <a:spLocks noGrp="1"/>
          </p:cNvSpPr>
          <p:nvPr/>
        </p:nvSpPr>
        <p:spPr>
          <a:xfrm>
            <a:off x="552450" y="247650"/>
            <a:ext cx="52387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1">
                <a:solidFill>
                  <a:srgbClr val="1675B8"/>
                </a:solidFill>
              </a:defRPr>
            </a:pPr>
            <a:r>
              <a:rPr sz="1350" b="1">
                <a:solidFill>
                  <a:srgbClr val="1675B8"/>
                </a:solidFill>
              </a:rPr>
              <a:t>CareShield®  |  Operations Overview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46CFA8-C9AA-42B1-AE09-FE94920EBF07}"/>
              </a:ext>
            </a:extLst>
          </p:cNvPr>
          <p:cNvSpPr>
            <a:spLocks noGrp="1"/>
          </p:cNvSpPr>
          <p:nvPr/>
        </p:nvSpPr>
        <p:spPr>
          <a:xfrm>
            <a:off x="552450" y="781050"/>
            <a:ext cx="110871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700" b="1">
                <a:solidFill>
                  <a:srgbClr val="0A2540"/>
                </a:solidFill>
              </a:defRPr>
            </a:pPr>
            <a:r>
              <a:rPr sz="2700" b="1">
                <a:solidFill>
                  <a:srgbClr val="0A2540"/>
                </a:solidFill>
              </a:rPr>
              <a:t>Reporting is available when the customer requests it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292858-1A6D-4A68-B985-4087017BE773}"/>
              </a:ext>
            </a:extLst>
          </p:cNvPr>
          <p:cNvSpPr>
            <a:spLocks noGrp="1"/>
          </p:cNvSpPr>
          <p:nvPr/>
        </p:nvSpPr>
        <p:spPr>
          <a:xfrm>
            <a:off x="552450" y="6286500"/>
            <a:ext cx="11087100" cy="19050"/>
          </a:xfrm>
          <a:prstGeom prst="rect">
            <a:avLst/>
          </a:prstGeom>
          <a:solidFill>
            <a:srgbClr val="D8E2E9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99692C-486C-4AB6-8E00-AD46E537FE58}"/>
              </a:ext>
            </a:extLst>
          </p:cNvPr>
          <p:cNvSpPr>
            <a:spLocks noGrp="1"/>
          </p:cNvSpPr>
          <p:nvPr/>
        </p:nvSpPr>
        <p:spPr>
          <a:xfrm>
            <a:off x="552450" y="6372225"/>
            <a:ext cx="49530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1">
                <a:solidFill>
                  <a:srgbClr val="51606D"/>
                </a:solidFill>
              </a:defRPr>
            </a:pPr>
            <a:r>
              <a:rPr sz="1125" b="1">
                <a:solidFill>
                  <a:srgbClr val="51606D"/>
                </a:solidFill>
              </a:rPr>
              <a:t>Managed. Tracked. Documented.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F49767-7A4D-4CC9-8DED-449EEDCAD419}"/>
              </a:ext>
            </a:extLst>
          </p:cNvPr>
          <p:cNvSpPr>
            <a:spLocks noGrp="1"/>
          </p:cNvSpPr>
          <p:nvPr/>
        </p:nvSpPr>
        <p:spPr>
          <a:xfrm>
            <a:off x="11049000" y="6372225"/>
            <a:ext cx="5905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1125" b="0">
                <a:solidFill>
                  <a:srgbClr val="51606D"/>
                </a:solidFill>
              </a:defRPr>
            </a:pPr>
            <a:r>
              <a:rPr sz="1125" b="0">
                <a:solidFill>
                  <a:srgbClr val="51606D"/>
                </a:solidFill>
              </a:rPr>
              <a:t>15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rcRect t="13373" b="13373"/>
          <a:stretch>
            <a:fillRect/>
          </a:stretch>
        </p:blipFill>
        <p:spPr>
          <a:xfrm>
            <a:off x="6724650" y="1714500"/>
            <a:ext cx="4610100" cy="3143250"/>
          </a:xfrm>
          <a:prstGeom prst="roundRect">
            <a:avLst>
              <a:gd name="adj" fmla="val 3636"/>
            </a:avLst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0BA394A-8631-4D58-9948-56B8F61F9E5B}"/>
              </a:ext>
            </a:extLst>
          </p:cNvPr>
          <p:cNvSpPr>
            <a:spLocks noGrp="1"/>
          </p:cNvSpPr>
          <p:nvPr/>
        </p:nvSpPr>
        <p:spPr>
          <a:xfrm>
            <a:off x="552450" y="188595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6A95DB-0CB8-4DB4-9628-6B20B06947E5}"/>
              </a:ext>
            </a:extLst>
          </p:cNvPr>
          <p:cNvSpPr>
            <a:spLocks noGrp="1"/>
          </p:cNvSpPr>
          <p:nvPr/>
        </p:nvSpPr>
        <p:spPr>
          <a:xfrm>
            <a:off x="800100" y="1790700"/>
            <a:ext cx="5562600" cy="6286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0">
                <a:solidFill>
                  <a:srgbClr val="0A2540"/>
                </a:solidFill>
              </a:defRPr>
            </a:pPr>
            <a:r>
              <a:rPr sz="1725" b="0">
                <a:solidFill>
                  <a:srgbClr val="0A2540"/>
                </a:solidFill>
              </a:rPr>
              <a:t>Service receives the customer request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331E091-0519-41D9-8F86-80671CF51C5B}"/>
              </a:ext>
            </a:extLst>
          </p:cNvPr>
          <p:cNvSpPr>
            <a:spLocks noGrp="1"/>
          </p:cNvSpPr>
          <p:nvPr/>
        </p:nvSpPr>
        <p:spPr>
          <a:xfrm>
            <a:off x="552450" y="255270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DFB41E-6B6D-4FD3-B9CB-6C5B880E3349}"/>
              </a:ext>
            </a:extLst>
          </p:cNvPr>
          <p:cNvSpPr>
            <a:spLocks noGrp="1"/>
          </p:cNvSpPr>
          <p:nvPr/>
        </p:nvSpPr>
        <p:spPr>
          <a:xfrm>
            <a:off x="800100" y="2457450"/>
            <a:ext cx="5562600" cy="6286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0">
                <a:solidFill>
                  <a:srgbClr val="0A2540"/>
                </a:solidFill>
              </a:defRPr>
            </a:pPr>
            <a:r>
              <a:rPr sz="1725" b="0">
                <a:solidFill>
                  <a:srgbClr val="0A2540"/>
                </a:solidFill>
              </a:rPr>
              <a:t>The appropriate ABS report is pulled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5A147AD-BF00-4454-97C7-2F2D57B12BA1}"/>
              </a:ext>
            </a:extLst>
          </p:cNvPr>
          <p:cNvSpPr>
            <a:spLocks noGrp="1"/>
          </p:cNvSpPr>
          <p:nvPr/>
        </p:nvSpPr>
        <p:spPr>
          <a:xfrm>
            <a:off x="552450" y="321945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E85FB6-222E-4C72-8E92-560CE7633F45}"/>
              </a:ext>
            </a:extLst>
          </p:cNvPr>
          <p:cNvSpPr>
            <a:spLocks noGrp="1"/>
          </p:cNvSpPr>
          <p:nvPr/>
        </p:nvSpPr>
        <p:spPr>
          <a:xfrm>
            <a:off x="800100" y="3124200"/>
            <a:ext cx="5562600" cy="6286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0">
                <a:solidFill>
                  <a:srgbClr val="0A2540"/>
                </a:solidFill>
              </a:defRPr>
            </a:pPr>
            <a:r>
              <a:rPr sz="1725" b="0">
                <a:solidFill>
                  <a:srgbClr val="0A2540"/>
                </a:solidFill>
              </a:rPr>
              <a:t>The report shows available program history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334068E-B219-4674-9029-B2C185D7EDA6}"/>
              </a:ext>
            </a:extLst>
          </p:cNvPr>
          <p:cNvSpPr>
            <a:spLocks noGrp="1"/>
          </p:cNvSpPr>
          <p:nvPr/>
        </p:nvSpPr>
        <p:spPr>
          <a:xfrm>
            <a:off x="552450" y="388620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CE19DD7-64AB-4478-97BA-887A099FB837}"/>
              </a:ext>
            </a:extLst>
          </p:cNvPr>
          <p:cNvSpPr>
            <a:spLocks noGrp="1"/>
          </p:cNvSpPr>
          <p:nvPr/>
        </p:nvSpPr>
        <p:spPr>
          <a:xfrm>
            <a:off x="800100" y="3790950"/>
            <a:ext cx="5562600" cy="6286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0">
                <a:solidFill>
                  <a:srgbClr val="0A2540"/>
                </a:solidFill>
              </a:defRPr>
            </a:pPr>
            <a:r>
              <a:rPr sz="1725" b="0">
                <a:solidFill>
                  <a:srgbClr val="0A2540"/>
                </a:solidFill>
              </a:rPr>
              <a:t>Information is reviewed before being shared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0556A69-93B7-4B44-8F0A-386DD7D7CDFB}"/>
              </a:ext>
            </a:extLst>
          </p:cNvPr>
          <p:cNvSpPr>
            <a:spLocks noGrp="1"/>
          </p:cNvSpPr>
          <p:nvPr/>
        </p:nvSpPr>
        <p:spPr>
          <a:xfrm>
            <a:off x="552450" y="455295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1AFDDF2-35E0-4D45-B8AE-844456473A12}"/>
              </a:ext>
            </a:extLst>
          </p:cNvPr>
          <p:cNvSpPr>
            <a:spLocks noGrp="1"/>
          </p:cNvSpPr>
          <p:nvPr/>
        </p:nvSpPr>
        <p:spPr>
          <a:xfrm>
            <a:off x="800100" y="4457700"/>
            <a:ext cx="5562600" cy="6286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0">
                <a:solidFill>
                  <a:srgbClr val="0A2540"/>
                </a:solidFill>
              </a:defRPr>
            </a:pPr>
            <a:r>
              <a:rPr sz="1725" b="0">
                <a:solidFill>
                  <a:srgbClr val="0A2540"/>
                </a:solidFill>
              </a:rPr>
              <a:t>Questions or data gaps are escalated internally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ECEA027-F26D-414D-81E2-4BAEA1A51C45}"/>
              </a:ext>
            </a:extLst>
          </p:cNvPr>
          <p:cNvSpPr>
            <a:spLocks noGrp="1"/>
          </p:cNvSpPr>
          <p:nvPr/>
        </p:nvSpPr>
        <p:spPr>
          <a:xfrm>
            <a:off x="6724650" y="5095875"/>
            <a:ext cx="4610100" cy="571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650" b="1">
                <a:solidFill>
                  <a:srgbClr val="1675B8"/>
                </a:solidFill>
              </a:defRPr>
            </a:pPr>
            <a:r>
              <a:rPr sz="1650" b="1">
                <a:solidFill>
                  <a:srgbClr val="1675B8"/>
                </a:solidFill>
              </a:rPr>
              <a:t>The current model is reporting upon request—not automated distribution.</a:t>
            </a:r>
          </a:p>
        </p:txBody>
      </p:sp>
    </p:spTree>
    <p:extLst>
      <p:ext uri="{BB962C8B-B14F-4D97-AF65-F5344CB8AC3E}">
        <p14:creationId xmlns:p14="http://schemas.microsoft.com/office/powerpoint/2010/main" val="413001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F334892B-63F9-4CF3-BC94-FC8655CF922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5D79C9-6C86-4F1E-A3F7-1817C81CB4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ADABBE-0DFE-4BCC-B7ED-BC7A2177D8C8}"/>
              </a:ext>
            </a:extLst>
          </p:cNvPr>
          <p:cNvSpPr>
            <a:spLocks noGrp="1"/>
          </p:cNvSpPr>
          <p:nvPr/>
        </p:nvSpPr>
        <p:spPr>
          <a:xfrm>
            <a:off x="552450" y="247650"/>
            <a:ext cx="52387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1">
                <a:solidFill>
                  <a:srgbClr val="1675B8"/>
                </a:solidFill>
              </a:defRPr>
            </a:pPr>
            <a:r>
              <a:rPr sz="1350" b="1">
                <a:solidFill>
                  <a:srgbClr val="1675B8"/>
                </a:solidFill>
              </a:rPr>
              <a:t>CareShield®  |  Operations Overview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95B6C1-4A55-4D0E-BF8E-ABE9086E1157}"/>
              </a:ext>
            </a:extLst>
          </p:cNvPr>
          <p:cNvSpPr>
            <a:spLocks noGrp="1"/>
          </p:cNvSpPr>
          <p:nvPr/>
        </p:nvSpPr>
        <p:spPr>
          <a:xfrm>
            <a:off x="552450" y="781050"/>
            <a:ext cx="110871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700" b="1">
                <a:solidFill>
                  <a:srgbClr val="0A2540"/>
                </a:solidFill>
              </a:defRPr>
            </a:pPr>
            <a:r>
              <a:rPr sz="2700" b="1">
                <a:solidFill>
                  <a:srgbClr val="0A2540"/>
                </a:solidFill>
              </a:rPr>
              <a:t>Tools and training will support consistent execution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A53A4B-E51A-4F09-A084-DEC04736042D}"/>
              </a:ext>
            </a:extLst>
          </p:cNvPr>
          <p:cNvSpPr>
            <a:spLocks noGrp="1"/>
          </p:cNvSpPr>
          <p:nvPr/>
        </p:nvSpPr>
        <p:spPr>
          <a:xfrm>
            <a:off x="552450" y="6286500"/>
            <a:ext cx="11087100" cy="19050"/>
          </a:xfrm>
          <a:prstGeom prst="rect">
            <a:avLst/>
          </a:prstGeom>
          <a:solidFill>
            <a:srgbClr val="D8E2E9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B368A0-F0BE-4614-BB61-2C4EB20AB755}"/>
              </a:ext>
            </a:extLst>
          </p:cNvPr>
          <p:cNvSpPr>
            <a:spLocks noGrp="1"/>
          </p:cNvSpPr>
          <p:nvPr/>
        </p:nvSpPr>
        <p:spPr>
          <a:xfrm>
            <a:off x="552450" y="6372225"/>
            <a:ext cx="49530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1">
                <a:solidFill>
                  <a:srgbClr val="51606D"/>
                </a:solidFill>
              </a:defRPr>
            </a:pPr>
            <a:r>
              <a:rPr sz="1125" b="1">
                <a:solidFill>
                  <a:srgbClr val="51606D"/>
                </a:solidFill>
              </a:rPr>
              <a:t>Managed. Tracked. Documented.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188874-C14C-4214-8221-49A70F6A5993}"/>
              </a:ext>
            </a:extLst>
          </p:cNvPr>
          <p:cNvSpPr>
            <a:spLocks noGrp="1"/>
          </p:cNvSpPr>
          <p:nvPr/>
        </p:nvSpPr>
        <p:spPr>
          <a:xfrm>
            <a:off x="11049000" y="6372225"/>
            <a:ext cx="5905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1125" b="0">
                <a:solidFill>
                  <a:srgbClr val="51606D"/>
                </a:solidFill>
              </a:defRPr>
            </a:pPr>
            <a:r>
              <a:rPr sz="1125" b="0">
                <a:solidFill>
                  <a:srgbClr val="51606D"/>
                </a:solidFill>
              </a:rPr>
              <a:t>16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3E7FF1-2D71-41B7-AC89-1A9B27597AC3}"/>
              </a:ext>
            </a:extLst>
          </p:cNvPr>
          <p:cNvSpPr>
            <a:spLocks noGrp="1"/>
          </p:cNvSpPr>
          <p:nvPr/>
        </p:nvSpPr>
        <p:spPr>
          <a:xfrm>
            <a:off x="552450" y="1619250"/>
            <a:ext cx="49530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1">
                <a:solidFill>
                  <a:srgbClr val="1675B8"/>
                </a:solidFill>
              </a:defRPr>
            </a:pPr>
            <a:r>
              <a:rPr sz="1350" b="1">
                <a:solidFill>
                  <a:srgbClr val="1675B8"/>
                </a:solidFill>
              </a:rPr>
              <a:t>READY TO DISTRIBUTE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9AB3063-78E2-46C7-987F-BE54C86170B7}"/>
              </a:ext>
            </a:extLst>
          </p:cNvPr>
          <p:cNvSpPr>
            <a:spLocks noGrp="1"/>
          </p:cNvSpPr>
          <p:nvPr/>
        </p:nvSpPr>
        <p:spPr>
          <a:xfrm>
            <a:off x="552450" y="217170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2CA87D-690E-4748-BDF1-DA16661E18FE}"/>
              </a:ext>
            </a:extLst>
          </p:cNvPr>
          <p:cNvSpPr>
            <a:spLocks noGrp="1"/>
          </p:cNvSpPr>
          <p:nvPr/>
        </p:nvSpPr>
        <p:spPr>
          <a:xfrm>
            <a:off x="800100" y="2076450"/>
            <a:ext cx="5181600" cy="5048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0A2540"/>
                </a:solidFill>
              </a:defRPr>
            </a:pPr>
            <a:r>
              <a:rPr sz="1650" b="0">
                <a:solidFill>
                  <a:srgbClr val="0A2540"/>
                </a:solidFill>
              </a:rPr>
              <a:t>Service One Best Way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4B4AFF2-0DCC-47C8-A9BF-73D32415B4F7}"/>
              </a:ext>
            </a:extLst>
          </p:cNvPr>
          <p:cNvSpPr>
            <a:spLocks noGrp="1"/>
          </p:cNvSpPr>
          <p:nvPr/>
        </p:nvSpPr>
        <p:spPr>
          <a:xfrm>
            <a:off x="552450" y="27146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8C7E79-4356-4B44-97BC-E327252E515E}"/>
              </a:ext>
            </a:extLst>
          </p:cNvPr>
          <p:cNvSpPr>
            <a:spLocks noGrp="1"/>
          </p:cNvSpPr>
          <p:nvPr/>
        </p:nvSpPr>
        <p:spPr>
          <a:xfrm>
            <a:off x="800100" y="2619375"/>
            <a:ext cx="5181600" cy="5048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0A2540"/>
                </a:solidFill>
              </a:defRPr>
            </a:pPr>
            <a:r>
              <a:rPr sz="1650" b="0">
                <a:solidFill>
                  <a:srgbClr val="0A2540"/>
                </a:solidFill>
              </a:rPr>
              <a:t>Production One Best Way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D1FC258-44A3-4F1B-91B7-9878F93C1B14}"/>
              </a:ext>
            </a:extLst>
          </p:cNvPr>
          <p:cNvSpPr>
            <a:spLocks noGrp="1"/>
          </p:cNvSpPr>
          <p:nvPr/>
        </p:nvSpPr>
        <p:spPr>
          <a:xfrm>
            <a:off x="552450" y="325755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BAB5CA3-A967-443B-85AC-F48414B7D55D}"/>
              </a:ext>
            </a:extLst>
          </p:cNvPr>
          <p:cNvSpPr>
            <a:spLocks noGrp="1"/>
          </p:cNvSpPr>
          <p:nvPr/>
        </p:nvSpPr>
        <p:spPr>
          <a:xfrm>
            <a:off x="800100" y="3162300"/>
            <a:ext cx="5181600" cy="5048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0A2540"/>
                </a:solidFill>
              </a:defRPr>
            </a:pPr>
            <a:r>
              <a:rPr sz="1650" b="0">
                <a:solidFill>
                  <a:srgbClr val="0A2540"/>
                </a:solidFill>
              </a:rPr>
              <a:t>CareShield Quote Tool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CEAD2DF-EC55-400A-8AEF-25EE31A219E8}"/>
              </a:ext>
            </a:extLst>
          </p:cNvPr>
          <p:cNvSpPr>
            <a:spLocks noGrp="1"/>
          </p:cNvSpPr>
          <p:nvPr/>
        </p:nvSpPr>
        <p:spPr>
          <a:xfrm>
            <a:off x="552450" y="3800475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EED95B-60FE-4C5B-83BF-891B372DFE97}"/>
              </a:ext>
            </a:extLst>
          </p:cNvPr>
          <p:cNvSpPr>
            <a:spLocks noGrp="1"/>
          </p:cNvSpPr>
          <p:nvPr/>
        </p:nvSpPr>
        <p:spPr>
          <a:xfrm>
            <a:off x="800100" y="3705225"/>
            <a:ext cx="5181600" cy="5048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0A2540"/>
                </a:solidFill>
              </a:defRPr>
            </a:pPr>
            <a:r>
              <a:rPr sz="1650" b="0">
                <a:solidFill>
                  <a:srgbClr val="0A2540"/>
                </a:solidFill>
              </a:rPr>
              <a:t>Quote Tool Tutorial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5B7D0BE-1EE5-492A-A423-792FC4162BEA}"/>
              </a:ext>
            </a:extLst>
          </p:cNvPr>
          <p:cNvSpPr>
            <a:spLocks noGrp="1"/>
          </p:cNvSpPr>
          <p:nvPr/>
        </p:nvSpPr>
        <p:spPr>
          <a:xfrm>
            <a:off x="552450" y="434340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8FA4F41-23E0-4BBD-B833-4EE75FB1E8BB}"/>
              </a:ext>
            </a:extLst>
          </p:cNvPr>
          <p:cNvSpPr>
            <a:spLocks noGrp="1"/>
          </p:cNvSpPr>
          <p:nvPr/>
        </p:nvSpPr>
        <p:spPr>
          <a:xfrm>
            <a:off x="800100" y="4248150"/>
            <a:ext cx="5181600" cy="5048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0A2540"/>
                </a:solidFill>
              </a:defRPr>
            </a:pPr>
            <a:r>
              <a:rPr sz="1650" b="0">
                <a:solidFill>
                  <a:srgbClr val="0A2540"/>
                </a:solidFill>
              </a:rPr>
              <a:t>How to Properly Measure a Bay video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134FD03-EC13-4177-AE3C-1847E39A422A}"/>
              </a:ext>
            </a:extLst>
          </p:cNvPr>
          <p:cNvSpPr>
            <a:spLocks noGrp="1"/>
          </p:cNvSpPr>
          <p:nvPr/>
        </p:nvSpPr>
        <p:spPr>
          <a:xfrm>
            <a:off x="552450" y="48863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81ADE87-F0CC-40C8-AAC1-7D0C450DAD17}"/>
              </a:ext>
            </a:extLst>
          </p:cNvPr>
          <p:cNvSpPr>
            <a:spLocks noGrp="1"/>
          </p:cNvSpPr>
          <p:nvPr/>
        </p:nvSpPr>
        <p:spPr>
          <a:xfrm>
            <a:off x="800100" y="4791075"/>
            <a:ext cx="5181600" cy="5048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0A2540"/>
                </a:solidFill>
              </a:defRPr>
            </a:pPr>
            <a:r>
              <a:rPr sz="1650" b="0">
                <a:solidFill>
                  <a:srgbClr val="0A2540"/>
                </a:solidFill>
              </a:rPr>
              <a:t>Service Team FAQ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BB16B26-1440-4ABE-9132-5D67F655A11A}"/>
              </a:ext>
            </a:extLst>
          </p:cNvPr>
          <p:cNvSpPr>
            <a:spLocks noGrp="1"/>
          </p:cNvSpPr>
          <p:nvPr/>
        </p:nvSpPr>
        <p:spPr>
          <a:xfrm>
            <a:off x="6572250" y="1619250"/>
            <a:ext cx="4762500" cy="3562350"/>
          </a:xfrm>
          <a:prstGeom prst="roundRect">
            <a:avLst>
              <a:gd name="adj" fmla="val 3209"/>
            </a:avLst>
          </a:prstGeom>
          <a:solidFill>
            <a:srgbClr val="0A2540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2BE99BD-E9C7-4797-92DF-BF028F1FDEF3}"/>
              </a:ext>
            </a:extLst>
          </p:cNvPr>
          <p:cNvSpPr>
            <a:spLocks noGrp="1"/>
          </p:cNvSpPr>
          <p:nvPr/>
        </p:nvSpPr>
        <p:spPr>
          <a:xfrm>
            <a:off x="6934200" y="1952625"/>
            <a:ext cx="403860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2100" b="1">
                <a:solidFill>
                  <a:srgbClr val="BDE8F2"/>
                </a:solidFill>
              </a:defRPr>
            </a:pPr>
            <a:r>
              <a:rPr sz="2100" b="1">
                <a:solidFill>
                  <a:srgbClr val="BDE8F2"/>
                </a:solidFill>
              </a:rPr>
              <a:t>Management training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16F829-F60A-4DE2-894A-3E6A10ADC605}"/>
              </a:ext>
            </a:extLst>
          </p:cNvPr>
          <p:cNvSpPr>
            <a:spLocks noGrp="1"/>
          </p:cNvSpPr>
          <p:nvPr/>
        </p:nvSpPr>
        <p:spPr>
          <a:xfrm>
            <a:off x="6934200" y="2533650"/>
            <a:ext cx="4038600" cy="3619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650" b="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</a:rPr>
              <a:t>Dedicated sessions will be held for: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D70DCE2-56B7-4A6C-8080-44E10DEC4032}"/>
              </a:ext>
            </a:extLst>
          </p:cNvPr>
          <p:cNvSpPr>
            <a:spLocks noGrp="1"/>
          </p:cNvSpPr>
          <p:nvPr/>
        </p:nvSpPr>
        <p:spPr>
          <a:xfrm>
            <a:off x="7067550" y="3133725"/>
            <a:ext cx="3771900" cy="666750"/>
          </a:xfrm>
          <a:prstGeom prst="roundRect">
            <a:avLst>
              <a:gd name="adj" fmla="val 17143"/>
            </a:avLst>
          </a:prstGeom>
          <a:solidFill>
            <a:srgbClr val="0F4B73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E46A8BC-56A3-4383-84C1-993AE6A8BD9A}"/>
              </a:ext>
            </a:extLst>
          </p:cNvPr>
          <p:cNvSpPr>
            <a:spLocks noGrp="1"/>
          </p:cNvSpPr>
          <p:nvPr/>
        </p:nvSpPr>
        <p:spPr>
          <a:xfrm>
            <a:off x="7258050" y="3267075"/>
            <a:ext cx="339090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Service Management Team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0CBFE1A-74BE-45C8-B757-43701B187789}"/>
              </a:ext>
            </a:extLst>
          </p:cNvPr>
          <p:cNvSpPr>
            <a:spLocks noGrp="1"/>
          </p:cNvSpPr>
          <p:nvPr/>
        </p:nvSpPr>
        <p:spPr>
          <a:xfrm>
            <a:off x="7067550" y="4010025"/>
            <a:ext cx="3771900" cy="666750"/>
          </a:xfrm>
          <a:prstGeom prst="roundRect">
            <a:avLst>
              <a:gd name="adj" fmla="val 17143"/>
            </a:avLst>
          </a:prstGeom>
          <a:solidFill>
            <a:srgbClr val="0F4B73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9920F73-A5AA-453E-8225-1D46E4BEBFC1}"/>
              </a:ext>
            </a:extLst>
          </p:cNvPr>
          <p:cNvSpPr>
            <a:spLocks noGrp="1"/>
          </p:cNvSpPr>
          <p:nvPr/>
        </p:nvSpPr>
        <p:spPr>
          <a:xfrm>
            <a:off x="7258050" y="4143375"/>
            <a:ext cx="339090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Production Management Team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098AFCB-9D48-48D7-8E04-16C7CAFA5CA3}"/>
              </a:ext>
            </a:extLst>
          </p:cNvPr>
          <p:cNvSpPr>
            <a:spLocks noGrp="1"/>
          </p:cNvSpPr>
          <p:nvPr/>
        </p:nvSpPr>
        <p:spPr>
          <a:xfrm>
            <a:off x="6572250" y="5410200"/>
            <a:ext cx="4762500" cy="5143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650" b="1">
                <a:solidFill>
                  <a:srgbClr val="1675B8"/>
                </a:solidFill>
              </a:defRPr>
            </a:pPr>
            <a:r>
              <a:rPr sz="1650" b="1">
                <a:solidFill>
                  <a:srgbClr val="1675B8"/>
                </a:solidFill>
              </a:rPr>
              <a:t>The goal is one consistent operating standard across every branch.</a:t>
            </a:r>
          </a:p>
        </p:txBody>
      </p:sp>
    </p:spTree>
    <p:extLst>
      <p:ext uri="{BB962C8B-B14F-4D97-AF65-F5344CB8AC3E}">
        <p14:creationId xmlns:p14="http://schemas.microsoft.com/office/powerpoint/2010/main" val="2072393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97495A0-E4CB-464E-8F54-5BC5CF02563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2540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F4675B-DB10-4B15-8ADD-301832E51B8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36BD2A-58BF-45AB-8FB2-08AA39A5A258}"/>
              </a:ext>
            </a:extLst>
          </p:cNvPr>
          <p:cNvSpPr>
            <a:spLocks noGrp="1"/>
          </p:cNvSpPr>
          <p:nvPr/>
        </p:nvSpPr>
        <p:spPr>
          <a:xfrm>
            <a:off x="628650" y="628650"/>
            <a:ext cx="8572500" cy="609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3300" b="1">
                <a:solidFill>
                  <a:srgbClr val="FFFFFF"/>
                </a:solidFill>
              </a:defRPr>
            </a:pPr>
            <a:r>
              <a:rPr sz="3300" b="1">
                <a:solidFill>
                  <a:srgbClr val="FFFFFF"/>
                </a:solidFill>
              </a:rPr>
              <a:t>GM readiness checklist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F31D7EA-1DE2-4A62-A6F8-C8AEA5702C4F}"/>
              </a:ext>
            </a:extLst>
          </p:cNvPr>
          <p:cNvSpPr>
            <a:spLocks noGrp="1"/>
          </p:cNvSpPr>
          <p:nvPr/>
        </p:nvSpPr>
        <p:spPr>
          <a:xfrm>
            <a:off x="647700" y="163830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894D9A-AE01-4B10-9769-6248948FC314}"/>
              </a:ext>
            </a:extLst>
          </p:cNvPr>
          <p:cNvSpPr>
            <a:spLocks noGrp="1"/>
          </p:cNvSpPr>
          <p:nvPr/>
        </p:nvSpPr>
        <p:spPr>
          <a:xfrm>
            <a:off x="895350" y="1543050"/>
            <a:ext cx="661035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0">
                <a:solidFill>
                  <a:srgbClr val="FFFFFF"/>
                </a:solidFill>
              </a:defRPr>
            </a:pPr>
            <a:r>
              <a:rPr sz="1725" b="0">
                <a:solidFill>
                  <a:srgbClr val="FFFFFF"/>
                </a:solidFill>
              </a:rPr>
              <a:t>Service and Production leaders have reviewed their 1BW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A5614DE-CD7B-4F0A-AFB9-224B1B6A06E9}"/>
              </a:ext>
            </a:extLst>
          </p:cNvPr>
          <p:cNvSpPr>
            <a:spLocks noGrp="1"/>
          </p:cNvSpPr>
          <p:nvPr/>
        </p:nvSpPr>
        <p:spPr>
          <a:xfrm>
            <a:off x="647700" y="226695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F03517-F40B-4BCE-93CC-0885DC236F07}"/>
              </a:ext>
            </a:extLst>
          </p:cNvPr>
          <p:cNvSpPr>
            <a:spLocks noGrp="1"/>
          </p:cNvSpPr>
          <p:nvPr/>
        </p:nvSpPr>
        <p:spPr>
          <a:xfrm>
            <a:off x="895350" y="2171700"/>
            <a:ext cx="661035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0">
                <a:solidFill>
                  <a:srgbClr val="FFFFFF"/>
                </a:solidFill>
              </a:defRPr>
            </a:pPr>
            <a:r>
              <a:rPr sz="1725" b="0">
                <a:solidFill>
                  <a:srgbClr val="FFFFFF"/>
                </a:solidFill>
              </a:rPr>
              <a:t>ABS, Garment Assist, scanners and device access are ready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9968479-AB13-4635-8D4D-11B4B6BDFA61}"/>
              </a:ext>
            </a:extLst>
          </p:cNvPr>
          <p:cNvSpPr>
            <a:spLocks noGrp="1"/>
          </p:cNvSpPr>
          <p:nvPr/>
        </p:nvSpPr>
        <p:spPr>
          <a:xfrm>
            <a:off x="647700" y="289560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CDD453-7A40-4854-AC03-FE19605AA41B}"/>
              </a:ext>
            </a:extLst>
          </p:cNvPr>
          <p:cNvSpPr>
            <a:spLocks noGrp="1"/>
          </p:cNvSpPr>
          <p:nvPr/>
        </p:nvSpPr>
        <p:spPr>
          <a:xfrm>
            <a:off x="895350" y="2800350"/>
            <a:ext cx="661035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0">
                <a:solidFill>
                  <a:srgbClr val="FFFFFF"/>
                </a:solidFill>
              </a:defRPr>
            </a:pPr>
            <a:r>
              <a:rPr sz="1725" b="0">
                <a:solidFill>
                  <a:srgbClr val="FFFFFF"/>
                </a:solidFill>
              </a:rPr>
              <a:t>Cadence, Bay IDs and weekly quantities are clear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8F42A24-6A1D-45AC-A6A5-F72721191767}"/>
              </a:ext>
            </a:extLst>
          </p:cNvPr>
          <p:cNvSpPr>
            <a:spLocks noGrp="1"/>
          </p:cNvSpPr>
          <p:nvPr/>
        </p:nvSpPr>
        <p:spPr>
          <a:xfrm>
            <a:off x="647700" y="352425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6B26262-B756-4125-BBEB-61730948D623}"/>
              </a:ext>
            </a:extLst>
          </p:cNvPr>
          <p:cNvSpPr>
            <a:spLocks noGrp="1"/>
          </p:cNvSpPr>
          <p:nvPr/>
        </p:nvSpPr>
        <p:spPr>
          <a:xfrm>
            <a:off x="895350" y="3429000"/>
            <a:ext cx="661035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0">
                <a:solidFill>
                  <a:srgbClr val="FFFFFF"/>
                </a:solidFill>
              </a:defRPr>
            </a:pPr>
            <a:r>
              <a:rPr sz="1725" b="0">
                <a:solidFill>
                  <a:srgbClr val="FFFFFF"/>
                </a:solidFill>
              </a:rPr>
              <a:t>275 Washer, stand-alone dryer, Felins and storage are ready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85543FB-C9F5-470B-AE1E-585E2166B6EA}"/>
              </a:ext>
            </a:extLst>
          </p:cNvPr>
          <p:cNvSpPr>
            <a:spLocks noGrp="1"/>
          </p:cNvSpPr>
          <p:nvPr/>
        </p:nvSpPr>
        <p:spPr>
          <a:xfrm>
            <a:off x="647700" y="415290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448EE07-CAFC-467D-905F-4206EFFA6B30}"/>
              </a:ext>
            </a:extLst>
          </p:cNvPr>
          <p:cNvSpPr>
            <a:spLocks noGrp="1"/>
          </p:cNvSpPr>
          <p:nvPr/>
        </p:nvSpPr>
        <p:spPr>
          <a:xfrm>
            <a:off x="895350" y="4057650"/>
            <a:ext cx="661035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0">
                <a:solidFill>
                  <a:srgbClr val="FFFFFF"/>
                </a:solidFill>
              </a:defRPr>
            </a:pPr>
            <a:r>
              <a:rPr sz="1725" b="0">
                <a:solidFill>
                  <a:srgbClr val="FFFFFF"/>
                </a:solidFill>
              </a:rPr>
              <a:t>Scanning, green OK, upload and IN SCAN rules are reinforced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8196C8A-264F-41D9-A981-419CB23C0AC0}"/>
              </a:ext>
            </a:extLst>
          </p:cNvPr>
          <p:cNvSpPr>
            <a:spLocks noGrp="1"/>
          </p:cNvSpPr>
          <p:nvPr/>
        </p:nvSpPr>
        <p:spPr>
          <a:xfrm>
            <a:off x="647700" y="478155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CE9370F-CBBF-4EAA-840A-3F7F9281CDBE}"/>
              </a:ext>
            </a:extLst>
          </p:cNvPr>
          <p:cNvSpPr>
            <a:spLocks noGrp="1"/>
          </p:cNvSpPr>
          <p:nvPr/>
        </p:nvSpPr>
        <p:spPr>
          <a:xfrm>
            <a:off x="895350" y="4686300"/>
            <a:ext cx="661035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0">
                <a:solidFill>
                  <a:srgbClr val="FFFFFF"/>
                </a:solidFill>
              </a:defRPr>
            </a:pPr>
            <a:r>
              <a:rPr sz="1725" b="0">
                <a:solidFill>
                  <a:srgbClr val="FFFFFF"/>
                </a:solidFill>
              </a:rPr>
              <a:t>Every exception has an owner and escalation path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E907235-ECC7-4CB9-BD7F-34806B8CF33B}"/>
              </a:ext>
            </a:extLst>
          </p:cNvPr>
          <p:cNvSpPr>
            <a:spLocks noGrp="1"/>
          </p:cNvSpPr>
          <p:nvPr/>
        </p:nvSpPr>
        <p:spPr>
          <a:xfrm>
            <a:off x="8020050" y="1524000"/>
            <a:ext cx="3429000" cy="3714750"/>
          </a:xfrm>
          <a:prstGeom prst="roundRect">
            <a:avLst>
              <a:gd name="adj" fmla="val 3333"/>
            </a:avLst>
          </a:prstGeom>
          <a:solidFill>
            <a:srgbClr val="0F3A5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BAC24D9-A547-411E-A94D-0F827EADDD53}"/>
              </a:ext>
            </a:extLst>
          </p:cNvPr>
          <p:cNvSpPr>
            <a:spLocks noGrp="1"/>
          </p:cNvSpPr>
          <p:nvPr/>
        </p:nvSpPr>
        <p:spPr>
          <a:xfrm>
            <a:off x="8362950" y="1885950"/>
            <a:ext cx="2743200" cy="3810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950" b="1">
                <a:solidFill>
                  <a:srgbClr val="BDE8F2"/>
                </a:solidFill>
              </a:defRPr>
            </a:pPr>
            <a:r>
              <a:rPr sz="1950" b="1">
                <a:solidFill>
                  <a:srgbClr val="BDE8F2"/>
                </a:solidFill>
              </a:rPr>
              <a:t>The standard to protect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9A2A484-AF37-45C9-9EB4-C67E472AE1E3}"/>
              </a:ext>
            </a:extLst>
          </p:cNvPr>
          <p:cNvSpPr>
            <a:spLocks noGrp="1"/>
          </p:cNvSpPr>
          <p:nvPr/>
        </p:nvSpPr>
        <p:spPr>
          <a:xfrm>
            <a:off x="8362950" y="2571750"/>
            <a:ext cx="2743200" cy="15240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A reliable customer experience delivered through disciplined local execution.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08A4A2F-FD29-4484-AD77-468DAAEDCF32}"/>
              </a:ext>
            </a:extLst>
          </p:cNvPr>
          <p:cNvSpPr>
            <a:spLocks noGrp="1"/>
          </p:cNvSpPr>
          <p:nvPr/>
        </p:nvSpPr>
        <p:spPr>
          <a:xfrm>
            <a:off x="647700" y="6115050"/>
            <a:ext cx="6191250" cy="3048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Managed. Tracked. Documented.</a:t>
            </a:r>
          </a:p>
        </p:txBody>
      </p:sp>
    </p:spTree>
    <p:extLst>
      <p:ext uri="{BB962C8B-B14F-4D97-AF65-F5344CB8AC3E}">
        <p14:creationId xmlns:p14="http://schemas.microsoft.com/office/powerpoint/2010/main" val="1730091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4E3F4-C5BC-411E-AECC-729D246DA79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8DCEAC-E71E-43D9-AD10-73026235F1B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C6257B-CDA7-4390-920C-ED201BCFB9B2}"/>
              </a:ext>
            </a:extLst>
          </p:cNvPr>
          <p:cNvSpPr>
            <a:spLocks noGrp="1"/>
          </p:cNvSpPr>
          <p:nvPr/>
        </p:nvSpPr>
        <p:spPr>
          <a:xfrm>
            <a:off x="552450" y="247650"/>
            <a:ext cx="52387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1">
                <a:solidFill>
                  <a:srgbClr val="1675B8"/>
                </a:solidFill>
              </a:defRPr>
            </a:pPr>
            <a:r>
              <a:rPr sz="1350" b="1">
                <a:solidFill>
                  <a:srgbClr val="1675B8"/>
                </a:solidFill>
              </a:rPr>
              <a:t>CareShield®  |  Operations Overview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7F93AE-EBE7-4287-ADD9-9439410935E8}"/>
              </a:ext>
            </a:extLst>
          </p:cNvPr>
          <p:cNvSpPr>
            <a:spLocks noGrp="1"/>
          </p:cNvSpPr>
          <p:nvPr/>
        </p:nvSpPr>
        <p:spPr>
          <a:xfrm>
            <a:off x="552450" y="781050"/>
            <a:ext cx="110871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700" b="1">
                <a:solidFill>
                  <a:srgbClr val="0A2540"/>
                </a:solidFill>
              </a:defRPr>
            </a:pPr>
            <a:r>
              <a:rPr sz="2700" b="1">
                <a:solidFill>
                  <a:srgbClr val="0A2540"/>
                </a:solidFill>
              </a:rPr>
              <a:t>CareShield solves an unmanaged customer responsibility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6C25D5-5829-4A43-AFFB-DA157EDE65A6}"/>
              </a:ext>
            </a:extLst>
          </p:cNvPr>
          <p:cNvSpPr>
            <a:spLocks noGrp="1"/>
          </p:cNvSpPr>
          <p:nvPr/>
        </p:nvSpPr>
        <p:spPr>
          <a:xfrm>
            <a:off x="552450" y="6286500"/>
            <a:ext cx="11087100" cy="19050"/>
          </a:xfrm>
          <a:prstGeom prst="rect">
            <a:avLst/>
          </a:prstGeom>
          <a:solidFill>
            <a:srgbClr val="D8E2E9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C5F09E-D845-48AA-837E-5AB685358532}"/>
              </a:ext>
            </a:extLst>
          </p:cNvPr>
          <p:cNvSpPr>
            <a:spLocks noGrp="1"/>
          </p:cNvSpPr>
          <p:nvPr/>
        </p:nvSpPr>
        <p:spPr>
          <a:xfrm>
            <a:off x="552450" y="6372225"/>
            <a:ext cx="49530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1">
                <a:solidFill>
                  <a:srgbClr val="51606D"/>
                </a:solidFill>
              </a:defRPr>
            </a:pPr>
            <a:r>
              <a:rPr sz="1125" b="1">
                <a:solidFill>
                  <a:srgbClr val="51606D"/>
                </a:solidFill>
              </a:rPr>
              <a:t>Managed. Tracked. Documented.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F01285-8495-431E-AF3C-FA903B79D7E7}"/>
              </a:ext>
            </a:extLst>
          </p:cNvPr>
          <p:cNvSpPr>
            <a:spLocks noGrp="1"/>
          </p:cNvSpPr>
          <p:nvPr/>
        </p:nvSpPr>
        <p:spPr>
          <a:xfrm>
            <a:off x="11049000" y="6372225"/>
            <a:ext cx="5905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1125" b="0">
                <a:solidFill>
                  <a:srgbClr val="51606D"/>
                </a:solidFill>
              </a:defRPr>
            </a:pPr>
            <a:r>
              <a:rPr sz="1125" b="0">
                <a:solidFill>
                  <a:srgbClr val="51606D"/>
                </a:solidFill>
              </a:rPr>
              <a:t>2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rcRect l="4745" r="4745"/>
          <a:stretch>
            <a:fillRect/>
          </a:stretch>
        </p:blipFill>
        <p:spPr>
          <a:xfrm>
            <a:off x="6762750" y="1600200"/>
            <a:ext cx="4572000" cy="4000500"/>
          </a:xfrm>
          <a:prstGeom prst="roundRect">
            <a:avLst>
              <a:gd name="adj" fmla="val 2857"/>
            </a:avLst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C2CAAE7-E15F-426F-8E97-E4CC68C44FE5}"/>
              </a:ext>
            </a:extLst>
          </p:cNvPr>
          <p:cNvSpPr>
            <a:spLocks noGrp="1"/>
          </p:cNvSpPr>
          <p:nvPr/>
        </p:nvSpPr>
        <p:spPr>
          <a:xfrm>
            <a:off x="552450" y="1619250"/>
            <a:ext cx="5619750" cy="4191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1">
                <a:solidFill>
                  <a:srgbClr val="1675B8"/>
                </a:solidFill>
              </a:defRPr>
            </a:pPr>
            <a:r>
              <a:rPr sz="1800" b="1">
                <a:solidFill>
                  <a:srgbClr val="1675B8"/>
                </a:solidFill>
              </a:rPr>
              <a:t>Customers often lack a consistent process to: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931723A-3148-4138-99E8-E82205BBE096}"/>
              </a:ext>
            </a:extLst>
          </p:cNvPr>
          <p:cNvSpPr>
            <a:spLocks noGrp="1"/>
          </p:cNvSpPr>
          <p:nvPr/>
        </p:nvSpPr>
        <p:spPr>
          <a:xfrm>
            <a:off x="552450" y="230505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AAA679-8D7E-4A76-B37D-0FAF6AEC15FA}"/>
              </a:ext>
            </a:extLst>
          </p:cNvPr>
          <p:cNvSpPr>
            <a:spLocks noGrp="1"/>
          </p:cNvSpPr>
          <p:nvPr/>
        </p:nvSpPr>
        <p:spPr>
          <a:xfrm>
            <a:off x="800100" y="2209800"/>
            <a:ext cx="5562600" cy="6477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0">
                <a:solidFill>
                  <a:srgbClr val="0A2540"/>
                </a:solidFill>
              </a:defRPr>
            </a:pPr>
            <a:r>
              <a:rPr sz="1800" b="0">
                <a:solidFill>
                  <a:srgbClr val="0A2540"/>
                </a:solidFill>
              </a:rPr>
              <a:t>Schedule curtain exchanges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5A97989-4B16-42D3-B4A9-332C21633DDA}"/>
              </a:ext>
            </a:extLst>
          </p:cNvPr>
          <p:cNvSpPr>
            <a:spLocks noGrp="1"/>
          </p:cNvSpPr>
          <p:nvPr/>
        </p:nvSpPr>
        <p:spPr>
          <a:xfrm>
            <a:off x="552450" y="299085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2FEA7D-6D54-4B7C-BE8D-8C2D89C8C314}"/>
              </a:ext>
            </a:extLst>
          </p:cNvPr>
          <p:cNvSpPr>
            <a:spLocks noGrp="1"/>
          </p:cNvSpPr>
          <p:nvPr/>
        </p:nvSpPr>
        <p:spPr>
          <a:xfrm>
            <a:off x="800100" y="2895600"/>
            <a:ext cx="5562600" cy="6477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0">
                <a:solidFill>
                  <a:srgbClr val="0A2540"/>
                </a:solidFill>
              </a:defRPr>
            </a:pPr>
            <a:r>
              <a:rPr sz="1800" b="0">
                <a:solidFill>
                  <a:srgbClr val="0A2540"/>
                </a:solidFill>
              </a:rPr>
              <a:t>Document when curtains were serviced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EA2F693-A577-4445-9E99-C9463641E2FA}"/>
              </a:ext>
            </a:extLst>
          </p:cNvPr>
          <p:cNvSpPr>
            <a:spLocks noGrp="1"/>
          </p:cNvSpPr>
          <p:nvPr/>
        </p:nvSpPr>
        <p:spPr>
          <a:xfrm>
            <a:off x="552450" y="367665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0CFBE99-2F6D-453F-B32C-5665DE907606}"/>
              </a:ext>
            </a:extLst>
          </p:cNvPr>
          <p:cNvSpPr>
            <a:spLocks noGrp="1"/>
          </p:cNvSpPr>
          <p:nvPr/>
        </p:nvSpPr>
        <p:spPr>
          <a:xfrm>
            <a:off x="800100" y="3581400"/>
            <a:ext cx="5562600" cy="6477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0">
                <a:solidFill>
                  <a:srgbClr val="0A2540"/>
                </a:solidFill>
              </a:defRPr>
            </a:pPr>
            <a:r>
              <a:rPr sz="1800" b="0">
                <a:solidFill>
                  <a:srgbClr val="0A2540"/>
                </a:solidFill>
              </a:rPr>
              <a:t>Coordinate removal, laundering and reinstallation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8C14D7D-19ED-4F91-B687-D4A9469C0CA6}"/>
              </a:ext>
            </a:extLst>
          </p:cNvPr>
          <p:cNvSpPr>
            <a:spLocks noGrp="1"/>
          </p:cNvSpPr>
          <p:nvPr/>
        </p:nvSpPr>
        <p:spPr>
          <a:xfrm>
            <a:off x="552450" y="436245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1F098F7-E172-4DE7-9C3C-E3C9AAF5E15D}"/>
              </a:ext>
            </a:extLst>
          </p:cNvPr>
          <p:cNvSpPr>
            <a:spLocks noGrp="1"/>
          </p:cNvSpPr>
          <p:nvPr/>
        </p:nvSpPr>
        <p:spPr>
          <a:xfrm>
            <a:off x="800100" y="4267200"/>
            <a:ext cx="5562600" cy="6477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0">
                <a:solidFill>
                  <a:srgbClr val="0A2540"/>
                </a:solidFill>
              </a:defRPr>
            </a:pPr>
            <a:r>
              <a:rPr sz="1800" b="0">
                <a:solidFill>
                  <a:srgbClr val="0A2540"/>
                </a:solidFill>
              </a:rPr>
              <a:t>Respond confidently to compliance questions</a:t>
            </a:r>
          </a:p>
        </p:txBody>
      </p:sp>
    </p:spTree>
    <p:extLst>
      <p:ext uri="{BB962C8B-B14F-4D97-AF65-F5344CB8AC3E}">
        <p14:creationId xmlns:p14="http://schemas.microsoft.com/office/powerpoint/2010/main" val="1696495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D627F6D-C570-4109-8248-5F803DF1555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B58ECB5-7DF9-4F42-85F6-F154A18C1F6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4B60C2-2CD0-4984-B16D-87D2B74880F8}"/>
              </a:ext>
            </a:extLst>
          </p:cNvPr>
          <p:cNvSpPr>
            <a:spLocks noGrp="1"/>
          </p:cNvSpPr>
          <p:nvPr/>
        </p:nvSpPr>
        <p:spPr>
          <a:xfrm>
            <a:off x="552450" y="247650"/>
            <a:ext cx="52387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1">
                <a:solidFill>
                  <a:srgbClr val="1675B8"/>
                </a:solidFill>
              </a:defRPr>
            </a:pPr>
            <a:r>
              <a:rPr sz="1350" b="1">
                <a:solidFill>
                  <a:srgbClr val="1675B8"/>
                </a:solidFill>
              </a:rPr>
              <a:t>CareShield®  |  Operations Overview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EE91C4-1573-474E-9E70-405B54F86D24}"/>
              </a:ext>
            </a:extLst>
          </p:cNvPr>
          <p:cNvSpPr>
            <a:spLocks noGrp="1"/>
          </p:cNvSpPr>
          <p:nvPr/>
        </p:nvSpPr>
        <p:spPr>
          <a:xfrm>
            <a:off x="552450" y="781050"/>
            <a:ext cx="110871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700" b="1">
                <a:solidFill>
                  <a:srgbClr val="0A2540"/>
                </a:solidFill>
              </a:defRPr>
            </a:pPr>
            <a:r>
              <a:rPr sz="2700" b="1">
                <a:solidFill>
                  <a:srgbClr val="0A2540"/>
                </a:solidFill>
              </a:rPr>
              <a:t>A two-piece snap system makes service practical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4718E6-57C5-41E0-A6EA-68F845B2E5DD}"/>
              </a:ext>
            </a:extLst>
          </p:cNvPr>
          <p:cNvSpPr>
            <a:spLocks noGrp="1"/>
          </p:cNvSpPr>
          <p:nvPr/>
        </p:nvSpPr>
        <p:spPr>
          <a:xfrm>
            <a:off x="552450" y="6286500"/>
            <a:ext cx="11087100" cy="19050"/>
          </a:xfrm>
          <a:prstGeom prst="rect">
            <a:avLst/>
          </a:prstGeom>
          <a:solidFill>
            <a:srgbClr val="D8E2E9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C9C018-79E6-49B8-8F87-CD01E4D03164}"/>
              </a:ext>
            </a:extLst>
          </p:cNvPr>
          <p:cNvSpPr>
            <a:spLocks noGrp="1"/>
          </p:cNvSpPr>
          <p:nvPr/>
        </p:nvSpPr>
        <p:spPr>
          <a:xfrm>
            <a:off x="552450" y="6372225"/>
            <a:ext cx="49530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1">
                <a:solidFill>
                  <a:srgbClr val="51606D"/>
                </a:solidFill>
              </a:defRPr>
            </a:pPr>
            <a:r>
              <a:rPr sz="1125" b="1">
                <a:solidFill>
                  <a:srgbClr val="51606D"/>
                </a:solidFill>
              </a:rPr>
              <a:t>Managed. Tracked. Documented.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7F50CA-129A-476A-87D0-0BA297DB9119}"/>
              </a:ext>
            </a:extLst>
          </p:cNvPr>
          <p:cNvSpPr>
            <a:spLocks noGrp="1"/>
          </p:cNvSpPr>
          <p:nvPr/>
        </p:nvSpPr>
        <p:spPr>
          <a:xfrm>
            <a:off x="11049000" y="6372225"/>
            <a:ext cx="5905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1125" b="0">
                <a:solidFill>
                  <a:srgbClr val="51606D"/>
                </a:solidFill>
              </a:defRPr>
            </a:pPr>
            <a:r>
              <a:rPr sz="1125" b="0">
                <a:solidFill>
                  <a:srgbClr val="51606D"/>
                </a:solidFill>
              </a:rPr>
              <a:t>3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rcRect l="22685" r="22685"/>
          <a:stretch>
            <a:fillRect/>
          </a:stretch>
        </p:blipFill>
        <p:spPr>
          <a:xfrm>
            <a:off x="552450" y="1657350"/>
            <a:ext cx="4572000" cy="3857625"/>
          </a:xfrm>
          <a:prstGeom prst="roundRect">
            <a:avLst>
              <a:gd name="adj" fmla="val 2963"/>
            </a:avLst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92CFB3A-CB9A-4203-8CBC-35D615B3BC87}"/>
              </a:ext>
            </a:extLst>
          </p:cNvPr>
          <p:cNvSpPr>
            <a:spLocks noGrp="1"/>
          </p:cNvSpPr>
          <p:nvPr/>
        </p:nvSpPr>
        <p:spPr>
          <a:xfrm>
            <a:off x="5543550" y="1695450"/>
            <a:ext cx="25717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1">
                <a:solidFill>
                  <a:srgbClr val="1675B8"/>
                </a:solidFill>
              </a:defRPr>
            </a:pPr>
            <a:r>
              <a:rPr sz="1350" b="1">
                <a:solidFill>
                  <a:srgbClr val="1675B8"/>
                </a:solidFill>
              </a:rPr>
              <a:t>STANDARD PANEL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1923A5-F931-4F45-B437-51691CF3F308}"/>
              </a:ext>
            </a:extLst>
          </p:cNvPr>
          <p:cNvSpPr>
            <a:spLocks noGrp="1"/>
          </p:cNvSpPr>
          <p:nvPr/>
        </p:nvSpPr>
        <p:spPr>
          <a:xfrm>
            <a:off x="5543550" y="2028825"/>
            <a:ext cx="2857500" cy="5143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550" b="1">
                <a:solidFill>
                  <a:srgbClr val="0A2540"/>
                </a:solidFill>
              </a:defRPr>
            </a:pPr>
            <a:r>
              <a:rPr sz="2550" b="1">
                <a:solidFill>
                  <a:srgbClr val="0A2540"/>
                </a:solidFill>
              </a:rPr>
              <a:t>66″ × 66″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A5D4CC-1895-49A3-B293-99823054A142}"/>
              </a:ext>
            </a:extLst>
          </p:cNvPr>
          <p:cNvSpPr>
            <a:spLocks noGrp="1"/>
          </p:cNvSpPr>
          <p:nvPr/>
        </p:nvSpPr>
        <p:spPr>
          <a:xfrm>
            <a:off x="5543550" y="2571750"/>
            <a:ext cx="3714750" cy="3429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51606D"/>
                </a:solidFill>
              </a:defRPr>
            </a:pPr>
            <a:r>
              <a:rPr sz="1650" b="0">
                <a:solidFill>
                  <a:srgbClr val="51606D"/>
                </a:solidFill>
              </a:rPr>
              <a:t>One approved blue option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E19FDD-FD41-410C-9203-B2E44E39B480}"/>
              </a:ext>
            </a:extLst>
          </p:cNvPr>
          <p:cNvSpPr>
            <a:spLocks noGrp="1"/>
          </p:cNvSpPr>
          <p:nvPr/>
        </p:nvSpPr>
        <p:spPr>
          <a:xfrm>
            <a:off x="5543550" y="3143250"/>
            <a:ext cx="5524500" cy="19050"/>
          </a:xfrm>
          <a:prstGeom prst="rect">
            <a:avLst/>
          </a:prstGeom>
          <a:solidFill>
            <a:srgbClr val="D8E2E9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DAE5C6-8197-4F14-AD95-66DC55B271D5}"/>
              </a:ext>
            </a:extLst>
          </p:cNvPr>
          <p:cNvSpPr>
            <a:spLocks noGrp="1"/>
          </p:cNvSpPr>
          <p:nvPr/>
        </p:nvSpPr>
        <p:spPr>
          <a:xfrm>
            <a:off x="5543550" y="3476625"/>
            <a:ext cx="29527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1">
                <a:solidFill>
                  <a:srgbClr val="1675B8"/>
                </a:solidFill>
              </a:defRPr>
            </a:pPr>
            <a:r>
              <a:rPr sz="1350" b="1">
                <a:solidFill>
                  <a:srgbClr val="1675B8"/>
                </a:solidFill>
              </a:rPr>
              <a:t>MADE-TO-FIT MESH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F56F818-5B33-493F-B34E-5538F590A440}"/>
              </a:ext>
            </a:extLst>
          </p:cNvPr>
          <p:cNvSpPr>
            <a:spLocks noGrp="1"/>
          </p:cNvSpPr>
          <p:nvPr/>
        </p:nvSpPr>
        <p:spPr>
          <a:xfrm>
            <a:off x="5543550" y="3810000"/>
            <a:ext cx="4000500" cy="476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325" b="1">
                <a:solidFill>
                  <a:srgbClr val="0A2540"/>
                </a:solidFill>
              </a:defRPr>
            </a:pPr>
            <a:r>
              <a:rPr sz="2325" b="1">
                <a:solidFill>
                  <a:srgbClr val="0A2540"/>
                </a:solidFill>
              </a:rPr>
              <a:t>Sized for each bay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1E9A07B-96EF-4A3E-9689-0FBBC18A0B0A}"/>
              </a:ext>
            </a:extLst>
          </p:cNvPr>
          <p:cNvSpPr>
            <a:spLocks noGrp="1"/>
          </p:cNvSpPr>
          <p:nvPr/>
        </p:nvSpPr>
        <p:spPr>
          <a:xfrm>
            <a:off x="5543550" y="4343400"/>
            <a:ext cx="5381625" cy="7239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51606D"/>
                </a:solidFill>
              </a:defRPr>
            </a:pPr>
            <a:r>
              <a:rPr sz="1650" b="0">
                <a:solidFill>
                  <a:srgbClr val="51606D"/>
                </a:solidFill>
              </a:rPr>
              <a:t>Mesh dimensions vary based on ceiling height and track width.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4F3ADD4-492B-4E7B-8E48-1644B6341D1C}"/>
              </a:ext>
            </a:extLst>
          </p:cNvPr>
          <p:cNvSpPr>
            <a:spLocks noGrp="1"/>
          </p:cNvSpPr>
          <p:nvPr/>
        </p:nvSpPr>
        <p:spPr>
          <a:xfrm>
            <a:off x="5410200" y="5362575"/>
            <a:ext cx="5810250" cy="495300"/>
          </a:xfrm>
          <a:prstGeom prst="roundRect">
            <a:avLst>
              <a:gd name="adj" fmla="val 23077"/>
            </a:avLst>
          </a:prstGeom>
          <a:solidFill>
            <a:srgbClr val="0A2540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0758D55-653F-450A-B8A0-52E284056798}"/>
              </a:ext>
            </a:extLst>
          </p:cNvPr>
          <p:cNvSpPr>
            <a:spLocks noGrp="1"/>
          </p:cNvSpPr>
          <p:nvPr/>
        </p:nvSpPr>
        <p:spPr>
          <a:xfrm>
            <a:off x="5600700" y="5429250"/>
            <a:ext cx="5429250" cy="3619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Mesh and panel connect securely with snaps.</a:t>
            </a:r>
          </a:p>
        </p:txBody>
      </p:sp>
    </p:spTree>
    <p:extLst>
      <p:ext uri="{BB962C8B-B14F-4D97-AF65-F5344CB8AC3E}">
        <p14:creationId xmlns:p14="http://schemas.microsoft.com/office/powerpoint/2010/main" val="1283513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FCEAB842-F353-4E12-944C-DF150F77D63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89C29AC-22B3-4BFD-BC37-2F43167B0C6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5EF0EB-BFDC-4165-8ACF-CB6CF3B07C28}"/>
              </a:ext>
            </a:extLst>
          </p:cNvPr>
          <p:cNvSpPr>
            <a:spLocks noGrp="1"/>
          </p:cNvSpPr>
          <p:nvPr/>
        </p:nvSpPr>
        <p:spPr>
          <a:xfrm>
            <a:off x="552450" y="247650"/>
            <a:ext cx="52387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1">
                <a:solidFill>
                  <a:srgbClr val="1675B8"/>
                </a:solidFill>
              </a:defRPr>
            </a:pPr>
            <a:r>
              <a:rPr sz="1350" b="1">
                <a:solidFill>
                  <a:srgbClr val="1675B8"/>
                </a:solidFill>
              </a:rPr>
              <a:t>CareShield®  |  Operations Overview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C8E3A35-5B2D-4389-BA69-2B5F9287E889}"/>
              </a:ext>
            </a:extLst>
          </p:cNvPr>
          <p:cNvSpPr>
            <a:spLocks noGrp="1"/>
          </p:cNvSpPr>
          <p:nvPr/>
        </p:nvSpPr>
        <p:spPr>
          <a:xfrm>
            <a:off x="552450" y="781050"/>
            <a:ext cx="110871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700" b="1">
                <a:solidFill>
                  <a:srgbClr val="0A2540"/>
                </a:solidFill>
              </a:defRPr>
            </a:pPr>
            <a:r>
              <a:rPr sz="2700" b="1">
                <a:solidFill>
                  <a:srgbClr val="0A2540"/>
                </a:solidFill>
              </a:rPr>
              <a:t>The approved program is Managed Rental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20513C-3A5E-44ED-8F43-9865DB70AAA6}"/>
              </a:ext>
            </a:extLst>
          </p:cNvPr>
          <p:cNvSpPr>
            <a:spLocks noGrp="1"/>
          </p:cNvSpPr>
          <p:nvPr/>
        </p:nvSpPr>
        <p:spPr>
          <a:xfrm>
            <a:off x="552450" y="6286500"/>
            <a:ext cx="11087100" cy="19050"/>
          </a:xfrm>
          <a:prstGeom prst="rect">
            <a:avLst/>
          </a:prstGeom>
          <a:solidFill>
            <a:srgbClr val="D8E2E9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CD3F74-3EF5-463B-881D-AA1B5BBEB78E}"/>
              </a:ext>
            </a:extLst>
          </p:cNvPr>
          <p:cNvSpPr>
            <a:spLocks noGrp="1"/>
          </p:cNvSpPr>
          <p:nvPr/>
        </p:nvSpPr>
        <p:spPr>
          <a:xfrm>
            <a:off x="552450" y="6372225"/>
            <a:ext cx="49530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1">
                <a:solidFill>
                  <a:srgbClr val="51606D"/>
                </a:solidFill>
              </a:defRPr>
            </a:pPr>
            <a:r>
              <a:rPr sz="1125" b="1">
                <a:solidFill>
                  <a:srgbClr val="51606D"/>
                </a:solidFill>
              </a:rPr>
              <a:t>Managed. Tracked. Documented.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CC4D97-8F4A-45E3-9455-652520E17F6B}"/>
              </a:ext>
            </a:extLst>
          </p:cNvPr>
          <p:cNvSpPr>
            <a:spLocks noGrp="1"/>
          </p:cNvSpPr>
          <p:nvPr/>
        </p:nvSpPr>
        <p:spPr>
          <a:xfrm>
            <a:off x="11049000" y="6372225"/>
            <a:ext cx="5905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1125" b="0">
                <a:solidFill>
                  <a:srgbClr val="51606D"/>
                </a:solidFill>
              </a:defRPr>
            </a:pPr>
            <a:r>
              <a:rPr sz="1125" b="0">
                <a:solidFill>
                  <a:srgbClr val="51606D"/>
                </a:solidFill>
              </a:rPr>
              <a:t>4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DC79F4C-9BD2-4EA0-8084-2F86B93D46D7}"/>
              </a:ext>
            </a:extLst>
          </p:cNvPr>
          <p:cNvSpPr>
            <a:spLocks noGrp="1"/>
          </p:cNvSpPr>
          <p:nvPr/>
        </p:nvSpPr>
        <p:spPr>
          <a:xfrm>
            <a:off x="552450" y="1600200"/>
            <a:ext cx="6858000" cy="3905250"/>
          </a:xfrm>
          <a:prstGeom prst="roundRect">
            <a:avLst>
              <a:gd name="adj" fmla="val 2927"/>
            </a:avLst>
          </a:prstGeom>
          <a:solidFill>
            <a:srgbClr val="F3F7F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582612-D1A2-4B18-BA1F-2B80AAC6AB1D}"/>
              </a:ext>
            </a:extLst>
          </p:cNvPr>
          <p:cNvSpPr>
            <a:spLocks noGrp="1"/>
          </p:cNvSpPr>
          <p:nvPr/>
        </p:nvSpPr>
        <p:spPr>
          <a:xfrm>
            <a:off x="838200" y="1866900"/>
            <a:ext cx="333375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250" b="1">
                <a:solidFill>
                  <a:srgbClr val="1675B8"/>
                </a:solidFill>
              </a:defRPr>
            </a:pPr>
            <a:r>
              <a:rPr sz="2250" b="1">
                <a:solidFill>
                  <a:srgbClr val="1675B8"/>
                </a:solidFill>
              </a:rPr>
              <a:t>Managed Rental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69F2A7C-4264-433F-8EB8-F29B287EEB55}"/>
              </a:ext>
            </a:extLst>
          </p:cNvPr>
          <p:cNvSpPr>
            <a:spLocks noGrp="1"/>
          </p:cNvSpPr>
          <p:nvPr/>
        </p:nvSpPr>
        <p:spPr>
          <a:xfrm>
            <a:off x="838200" y="25241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63BB9D-EB95-48C2-B4F0-D6367323B5AF}"/>
              </a:ext>
            </a:extLst>
          </p:cNvPr>
          <p:cNvSpPr>
            <a:spLocks noGrp="1"/>
          </p:cNvSpPr>
          <p:nvPr/>
        </p:nvSpPr>
        <p:spPr>
          <a:xfrm>
            <a:off x="1085850" y="2428875"/>
            <a:ext cx="5943600" cy="6286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0A2540"/>
                </a:solidFill>
              </a:defRPr>
            </a:pPr>
            <a:r>
              <a:rPr sz="1650" b="0">
                <a:solidFill>
                  <a:srgbClr val="0A2540"/>
                </a:solidFill>
              </a:rPr>
              <a:t>Nixon Medical owns the curtain panels and mesh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B82A11D-1B5F-4285-AECC-9CABCC19D57A}"/>
              </a:ext>
            </a:extLst>
          </p:cNvPr>
          <p:cNvSpPr>
            <a:spLocks noGrp="1"/>
          </p:cNvSpPr>
          <p:nvPr/>
        </p:nvSpPr>
        <p:spPr>
          <a:xfrm>
            <a:off x="838200" y="3190875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CF2D026-F625-4DB4-BFB5-D19D798471D3}"/>
              </a:ext>
            </a:extLst>
          </p:cNvPr>
          <p:cNvSpPr>
            <a:spLocks noGrp="1"/>
          </p:cNvSpPr>
          <p:nvPr/>
        </p:nvSpPr>
        <p:spPr>
          <a:xfrm>
            <a:off x="1085850" y="3095625"/>
            <a:ext cx="5943600" cy="6286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0A2540"/>
                </a:solidFill>
              </a:defRPr>
            </a:pPr>
            <a:r>
              <a:rPr sz="1650" b="0">
                <a:solidFill>
                  <a:srgbClr val="0A2540"/>
                </a:solidFill>
              </a:rPr>
              <a:t>Standard quarterly or semiannual service cadence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9481B9F-9EDA-4CF8-9B44-383937FEE53D}"/>
              </a:ext>
            </a:extLst>
          </p:cNvPr>
          <p:cNvSpPr>
            <a:spLocks noGrp="1"/>
          </p:cNvSpPr>
          <p:nvPr/>
        </p:nvSpPr>
        <p:spPr>
          <a:xfrm>
            <a:off x="838200" y="38576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32EADF5-DD99-4304-B996-71C2951ADD93}"/>
              </a:ext>
            </a:extLst>
          </p:cNvPr>
          <p:cNvSpPr>
            <a:spLocks noGrp="1"/>
          </p:cNvSpPr>
          <p:nvPr/>
        </p:nvSpPr>
        <p:spPr>
          <a:xfrm>
            <a:off x="1085850" y="3762375"/>
            <a:ext cx="5943600" cy="6286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0A2540"/>
                </a:solidFill>
              </a:defRPr>
            </a:pPr>
            <a:r>
              <a:rPr sz="1650" b="0">
                <a:solidFill>
                  <a:srgbClr val="0A2540"/>
                </a:solidFill>
              </a:rPr>
              <a:t>Weekly billing based on on-site inventory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6A230A9-B769-40DF-B8A8-2A328D6A8305}"/>
              </a:ext>
            </a:extLst>
          </p:cNvPr>
          <p:cNvSpPr>
            <a:spLocks noGrp="1"/>
          </p:cNvSpPr>
          <p:nvPr/>
        </p:nvSpPr>
        <p:spPr>
          <a:xfrm>
            <a:off x="838200" y="4524375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A959B6A-1F0D-41CE-B322-1C7434086225}"/>
              </a:ext>
            </a:extLst>
          </p:cNvPr>
          <p:cNvSpPr>
            <a:spLocks noGrp="1"/>
          </p:cNvSpPr>
          <p:nvPr/>
        </p:nvSpPr>
        <p:spPr>
          <a:xfrm>
            <a:off x="1085850" y="4429125"/>
            <a:ext cx="5943600" cy="6286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0A2540"/>
                </a:solidFill>
              </a:defRPr>
            </a:pPr>
            <a:r>
              <a:rPr sz="1650" b="0">
                <a:solidFill>
                  <a:srgbClr val="0A2540"/>
                </a:solidFill>
              </a:rPr>
              <a:t>Removal, installation, laundering and tracking are coordinated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6ACECEE-FCB2-40BE-B311-B6138DAB90DA}"/>
              </a:ext>
            </a:extLst>
          </p:cNvPr>
          <p:cNvSpPr>
            <a:spLocks noGrp="1"/>
          </p:cNvSpPr>
          <p:nvPr/>
        </p:nvSpPr>
        <p:spPr>
          <a:xfrm>
            <a:off x="7810500" y="1600200"/>
            <a:ext cx="3524250" cy="3905250"/>
          </a:xfrm>
          <a:prstGeom prst="roundRect">
            <a:avLst>
              <a:gd name="adj" fmla="val 3243"/>
            </a:avLst>
          </a:prstGeom>
          <a:solidFill>
            <a:srgbClr val="0A2540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D1B4A68-3161-4C7C-AD51-8D779494C292}"/>
              </a:ext>
            </a:extLst>
          </p:cNvPr>
          <p:cNvSpPr>
            <a:spLocks noGrp="1"/>
          </p:cNvSpPr>
          <p:nvPr/>
        </p:nvSpPr>
        <p:spPr>
          <a:xfrm>
            <a:off x="8153400" y="1924050"/>
            <a:ext cx="2857500" cy="3619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Sales guardrail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C8C78ED-B8F6-4F85-974B-906062C1C0E8}"/>
              </a:ext>
            </a:extLst>
          </p:cNvPr>
          <p:cNvSpPr>
            <a:spLocks noGrp="1"/>
          </p:cNvSpPr>
          <p:nvPr/>
        </p:nvSpPr>
        <p:spPr>
          <a:xfrm>
            <a:off x="8153400" y="2476500"/>
            <a:ext cx="2838450" cy="12192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The CareShield pricing tool contains pre-approved pricing within the vetted program scope.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437D796-E3CD-4152-90DC-EC2089352DB8}"/>
              </a:ext>
            </a:extLst>
          </p:cNvPr>
          <p:cNvSpPr>
            <a:spLocks noGrp="1"/>
          </p:cNvSpPr>
          <p:nvPr/>
        </p:nvSpPr>
        <p:spPr>
          <a:xfrm>
            <a:off x="8153400" y="3924300"/>
            <a:ext cx="2838450" cy="8382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1">
                <a:solidFill>
                  <a:srgbClr val="BDE8F2"/>
                </a:solidFill>
              </a:defRPr>
            </a:pPr>
            <a:r>
              <a:rPr sz="1725" b="1">
                <a:solidFill>
                  <a:srgbClr val="BDE8F2"/>
                </a:solidFill>
              </a:rPr>
              <a:t>Anything outside that scope requires preapproval.</a:t>
            </a:r>
          </a:p>
        </p:txBody>
      </p:sp>
    </p:spTree>
    <p:extLst>
      <p:ext uri="{BB962C8B-B14F-4D97-AF65-F5344CB8AC3E}">
        <p14:creationId xmlns:p14="http://schemas.microsoft.com/office/powerpoint/2010/main" val="1723904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802EE2DA-44B2-41EE-9042-EFB93425C6E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E0740DD-2B62-4D2D-B588-8427562BB66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56FD5F-48F9-4757-B8DD-60271649FC7F}"/>
              </a:ext>
            </a:extLst>
          </p:cNvPr>
          <p:cNvSpPr>
            <a:spLocks noGrp="1"/>
          </p:cNvSpPr>
          <p:nvPr/>
        </p:nvSpPr>
        <p:spPr>
          <a:xfrm>
            <a:off x="552450" y="247650"/>
            <a:ext cx="52387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1">
                <a:solidFill>
                  <a:srgbClr val="1675B8"/>
                </a:solidFill>
              </a:defRPr>
            </a:pPr>
            <a:r>
              <a:rPr sz="1350" b="1">
                <a:solidFill>
                  <a:srgbClr val="1675B8"/>
                </a:solidFill>
              </a:rPr>
              <a:t>CareShield®  |  Operations Overview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9FF402-838F-41E6-8342-568399F06DC5}"/>
              </a:ext>
            </a:extLst>
          </p:cNvPr>
          <p:cNvSpPr>
            <a:spLocks noGrp="1"/>
          </p:cNvSpPr>
          <p:nvPr/>
        </p:nvSpPr>
        <p:spPr>
          <a:xfrm>
            <a:off x="552450" y="781050"/>
            <a:ext cx="110871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700" b="1">
                <a:solidFill>
                  <a:srgbClr val="0A2540"/>
                </a:solidFill>
              </a:defRPr>
            </a:pPr>
            <a:r>
              <a:rPr sz="2700" b="1" dirty="0">
                <a:solidFill>
                  <a:srgbClr val="0A2540"/>
                </a:solidFill>
              </a:rPr>
              <a:t>COG is structured</a:t>
            </a:r>
            <a:r>
              <a:rPr lang="en-US" sz="2700" b="1" dirty="0">
                <a:solidFill>
                  <a:srgbClr val="0A2540"/>
                </a:solidFill>
              </a:rPr>
              <a:t> - </a:t>
            </a:r>
            <a:r>
              <a:rPr sz="2700" b="1" dirty="0">
                <a:solidFill>
                  <a:srgbClr val="0A2540"/>
                </a:solidFill>
              </a:rPr>
              <a:t>but remains non-standard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DA268E-61DA-4ABE-958F-DD2F19769B93}"/>
              </a:ext>
            </a:extLst>
          </p:cNvPr>
          <p:cNvSpPr>
            <a:spLocks noGrp="1"/>
          </p:cNvSpPr>
          <p:nvPr/>
        </p:nvSpPr>
        <p:spPr>
          <a:xfrm>
            <a:off x="552450" y="6286500"/>
            <a:ext cx="11087100" cy="19050"/>
          </a:xfrm>
          <a:prstGeom prst="rect">
            <a:avLst/>
          </a:prstGeom>
          <a:solidFill>
            <a:srgbClr val="D8E2E9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CF7026-99C6-4F73-8C27-70F57670301A}"/>
              </a:ext>
            </a:extLst>
          </p:cNvPr>
          <p:cNvSpPr>
            <a:spLocks noGrp="1"/>
          </p:cNvSpPr>
          <p:nvPr/>
        </p:nvSpPr>
        <p:spPr>
          <a:xfrm>
            <a:off x="552450" y="6372225"/>
            <a:ext cx="49530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1">
                <a:solidFill>
                  <a:srgbClr val="51606D"/>
                </a:solidFill>
              </a:defRPr>
            </a:pPr>
            <a:r>
              <a:rPr sz="1125" b="1">
                <a:solidFill>
                  <a:srgbClr val="51606D"/>
                </a:solidFill>
              </a:rPr>
              <a:t>Managed. Tracked. Documented.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A94057-4A3D-4A5E-832B-4B31ADE757D9}"/>
              </a:ext>
            </a:extLst>
          </p:cNvPr>
          <p:cNvSpPr>
            <a:spLocks noGrp="1"/>
          </p:cNvSpPr>
          <p:nvPr/>
        </p:nvSpPr>
        <p:spPr>
          <a:xfrm>
            <a:off x="11049000" y="6372225"/>
            <a:ext cx="5905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1125" b="0">
                <a:solidFill>
                  <a:srgbClr val="51606D"/>
                </a:solidFill>
              </a:defRPr>
            </a:pPr>
            <a:r>
              <a:rPr sz="1125" b="0">
                <a:solidFill>
                  <a:srgbClr val="51606D"/>
                </a:solidFill>
              </a:rPr>
              <a:t>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366A233-37C4-4F9B-84EB-1008C1F12F4B}"/>
              </a:ext>
            </a:extLst>
          </p:cNvPr>
          <p:cNvSpPr>
            <a:spLocks noGrp="1"/>
          </p:cNvSpPr>
          <p:nvPr/>
        </p:nvSpPr>
        <p:spPr>
          <a:xfrm>
            <a:off x="552450" y="1657350"/>
            <a:ext cx="6096000" cy="4572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250" b="1">
                <a:solidFill>
                  <a:srgbClr val="1675B8"/>
                </a:solidFill>
              </a:defRPr>
            </a:pPr>
            <a:r>
              <a:rPr sz="2250" b="1">
                <a:solidFill>
                  <a:srgbClr val="1675B8"/>
                </a:solidFill>
              </a:rPr>
              <a:t>Customer-Owned Goods (COG)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80EB4DD-DA66-42CF-9F2A-469B2883C597}"/>
              </a:ext>
            </a:extLst>
          </p:cNvPr>
          <p:cNvSpPr>
            <a:spLocks noGrp="1"/>
          </p:cNvSpPr>
          <p:nvPr/>
        </p:nvSpPr>
        <p:spPr>
          <a:xfrm>
            <a:off x="552450" y="241935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1B3CDA2-711D-4091-BFEE-85F0967DE494}"/>
              </a:ext>
            </a:extLst>
          </p:cNvPr>
          <p:cNvSpPr>
            <a:spLocks noGrp="1"/>
          </p:cNvSpPr>
          <p:nvPr/>
        </p:nvSpPr>
        <p:spPr>
          <a:xfrm>
            <a:off x="800100" y="2324100"/>
            <a:ext cx="6419850" cy="67627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0">
                <a:solidFill>
                  <a:srgbClr val="0A2540"/>
                </a:solidFill>
              </a:defRPr>
            </a:pPr>
            <a:r>
              <a:rPr sz="1725" b="0">
                <a:solidFill>
                  <a:srgbClr val="0A2540"/>
                </a:solidFill>
              </a:rPr>
              <a:t>Structured pricing is available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52B4413-54BF-4BF8-8951-8AB9AE60C4BA}"/>
              </a:ext>
            </a:extLst>
          </p:cNvPr>
          <p:cNvSpPr>
            <a:spLocks noGrp="1"/>
          </p:cNvSpPr>
          <p:nvPr/>
        </p:nvSpPr>
        <p:spPr>
          <a:xfrm>
            <a:off x="552450" y="31337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0A2E638-7499-4447-85ED-6A71F859088A}"/>
              </a:ext>
            </a:extLst>
          </p:cNvPr>
          <p:cNvSpPr>
            <a:spLocks noGrp="1"/>
          </p:cNvSpPr>
          <p:nvPr/>
        </p:nvSpPr>
        <p:spPr>
          <a:xfrm>
            <a:off x="800100" y="3038475"/>
            <a:ext cx="6419850" cy="67627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0">
                <a:solidFill>
                  <a:srgbClr val="0A2540"/>
                </a:solidFill>
              </a:defRPr>
            </a:pPr>
            <a:r>
              <a:rPr sz="1725" b="0">
                <a:solidFill>
                  <a:srgbClr val="0A2540"/>
                </a:solidFill>
              </a:rPr>
              <a:t>Every COG opportunity follows the existing non-standard approval process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BFCE4F1-D54C-4F95-899F-3E572C03BC25}"/>
              </a:ext>
            </a:extLst>
          </p:cNvPr>
          <p:cNvSpPr>
            <a:spLocks noGrp="1"/>
          </p:cNvSpPr>
          <p:nvPr/>
        </p:nvSpPr>
        <p:spPr>
          <a:xfrm>
            <a:off x="552450" y="384810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1D3F0FB-C988-4486-BF8C-E20C6E6351EB}"/>
              </a:ext>
            </a:extLst>
          </p:cNvPr>
          <p:cNvSpPr>
            <a:spLocks noGrp="1"/>
          </p:cNvSpPr>
          <p:nvPr/>
        </p:nvSpPr>
        <p:spPr>
          <a:xfrm>
            <a:off x="800100" y="3752850"/>
            <a:ext cx="6419850" cy="67627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0">
                <a:solidFill>
                  <a:srgbClr val="0A2540"/>
                </a:solidFill>
              </a:defRPr>
            </a:pPr>
            <a:r>
              <a:rPr sz="1725" b="0">
                <a:solidFill>
                  <a:srgbClr val="0A2540"/>
                </a:solidFill>
              </a:rPr>
              <a:t>COG-only curtain accounts are not permitted without an approved exception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D83FE4F-83B9-4A07-AC52-3E2E92A4BE26}"/>
              </a:ext>
            </a:extLst>
          </p:cNvPr>
          <p:cNvSpPr>
            <a:spLocks noGrp="1"/>
          </p:cNvSpPr>
          <p:nvPr/>
        </p:nvSpPr>
        <p:spPr>
          <a:xfrm>
            <a:off x="552450" y="4562475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16F5F37-96BC-47A4-8F8C-C4BABE7DA06B}"/>
              </a:ext>
            </a:extLst>
          </p:cNvPr>
          <p:cNvSpPr>
            <a:spLocks noGrp="1"/>
          </p:cNvSpPr>
          <p:nvPr/>
        </p:nvSpPr>
        <p:spPr>
          <a:xfrm>
            <a:off x="800100" y="4467225"/>
            <a:ext cx="6419850" cy="67627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725" b="0">
                <a:solidFill>
                  <a:srgbClr val="0A2540"/>
                </a:solidFill>
              </a:defRPr>
            </a:pPr>
            <a:r>
              <a:rPr sz="1725" b="0">
                <a:solidFill>
                  <a:srgbClr val="0A2540"/>
                </a:solidFill>
              </a:rPr>
              <a:t>Managed Rental remains the scalable priority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D86F838-C542-4A74-AFC6-4A300C327C95}"/>
              </a:ext>
            </a:extLst>
          </p:cNvPr>
          <p:cNvSpPr>
            <a:spLocks noGrp="1"/>
          </p:cNvSpPr>
          <p:nvPr/>
        </p:nvSpPr>
        <p:spPr>
          <a:xfrm>
            <a:off x="7810500" y="1695450"/>
            <a:ext cx="3524250" cy="3190875"/>
          </a:xfrm>
          <a:prstGeom prst="roundRect">
            <a:avLst>
              <a:gd name="adj" fmla="val 3582"/>
            </a:avLst>
          </a:prstGeom>
          <a:solidFill>
            <a:srgbClr val="FFF4E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3C52373-C04C-4621-8D8E-B49DB5A3E097}"/>
              </a:ext>
            </a:extLst>
          </p:cNvPr>
          <p:cNvSpPr>
            <a:spLocks noGrp="1"/>
          </p:cNvSpPr>
          <p:nvPr/>
        </p:nvSpPr>
        <p:spPr>
          <a:xfrm>
            <a:off x="8115300" y="2000250"/>
            <a:ext cx="2952750" cy="3810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75" b="1">
                <a:solidFill>
                  <a:srgbClr val="A85213"/>
                </a:solidFill>
              </a:defRPr>
            </a:pPr>
            <a:r>
              <a:rPr sz="1875" b="1">
                <a:solidFill>
                  <a:srgbClr val="A85213"/>
                </a:solidFill>
              </a:rPr>
              <a:t>Why the guardrail matters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0366A94-1FFB-4343-8E94-9BC9DEFBEAFB}"/>
              </a:ext>
            </a:extLst>
          </p:cNvPr>
          <p:cNvSpPr>
            <a:spLocks noGrp="1"/>
          </p:cNvSpPr>
          <p:nvPr/>
        </p:nvSpPr>
        <p:spPr>
          <a:xfrm>
            <a:off x="8115300" y="2552700"/>
            <a:ext cx="2914650" cy="1714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6B4423"/>
                </a:solidFill>
              </a:defRPr>
            </a:pPr>
            <a:r>
              <a:rPr sz="1650" b="0">
                <a:solidFill>
                  <a:srgbClr val="6B4423"/>
                </a:solidFill>
              </a:rPr>
              <a:t>Customer-owned processing increases complexity and the risk of damage, loss and a poor customer experience.</a:t>
            </a:r>
          </a:p>
        </p:txBody>
      </p:sp>
    </p:spTree>
    <p:extLst>
      <p:ext uri="{BB962C8B-B14F-4D97-AF65-F5344CB8AC3E}">
        <p14:creationId xmlns:p14="http://schemas.microsoft.com/office/powerpoint/2010/main" val="736907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ED06343F-B34A-4979-AFEA-11DB7804502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024C3CE-B40B-4EF3-8D39-3FAEB8B491A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2D7BDE-4812-4309-AC8F-9D70F4886B32}"/>
              </a:ext>
            </a:extLst>
          </p:cNvPr>
          <p:cNvSpPr>
            <a:spLocks noGrp="1"/>
          </p:cNvSpPr>
          <p:nvPr/>
        </p:nvSpPr>
        <p:spPr>
          <a:xfrm>
            <a:off x="552450" y="247650"/>
            <a:ext cx="52387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1">
                <a:solidFill>
                  <a:srgbClr val="1675B8"/>
                </a:solidFill>
              </a:defRPr>
            </a:pPr>
            <a:r>
              <a:rPr sz="1350" b="1">
                <a:solidFill>
                  <a:srgbClr val="1675B8"/>
                </a:solidFill>
              </a:rPr>
              <a:t>CareShield®  |  Operations Overview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709E79-9190-4E85-8634-039BF5D570F6}"/>
              </a:ext>
            </a:extLst>
          </p:cNvPr>
          <p:cNvSpPr>
            <a:spLocks noGrp="1"/>
          </p:cNvSpPr>
          <p:nvPr/>
        </p:nvSpPr>
        <p:spPr>
          <a:xfrm>
            <a:off x="552450" y="781050"/>
            <a:ext cx="110871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700" b="1">
                <a:solidFill>
                  <a:srgbClr val="0A2540"/>
                </a:solidFill>
              </a:defRPr>
            </a:pPr>
            <a:r>
              <a:rPr sz="2700" b="1">
                <a:solidFill>
                  <a:srgbClr val="0A2540"/>
                </a:solidFill>
              </a:rPr>
              <a:t>Ownership must be clear from sale through weekly service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7F716A-6719-45BA-90BB-CB00AF7EA8A9}"/>
              </a:ext>
            </a:extLst>
          </p:cNvPr>
          <p:cNvSpPr>
            <a:spLocks noGrp="1"/>
          </p:cNvSpPr>
          <p:nvPr/>
        </p:nvSpPr>
        <p:spPr>
          <a:xfrm>
            <a:off x="552450" y="6286500"/>
            <a:ext cx="11087100" cy="19050"/>
          </a:xfrm>
          <a:prstGeom prst="rect">
            <a:avLst/>
          </a:prstGeom>
          <a:solidFill>
            <a:srgbClr val="D8E2E9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8C3CA9-256E-48AE-B143-38F8CB14B398}"/>
              </a:ext>
            </a:extLst>
          </p:cNvPr>
          <p:cNvSpPr>
            <a:spLocks noGrp="1"/>
          </p:cNvSpPr>
          <p:nvPr/>
        </p:nvSpPr>
        <p:spPr>
          <a:xfrm>
            <a:off x="552450" y="6372225"/>
            <a:ext cx="49530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1">
                <a:solidFill>
                  <a:srgbClr val="51606D"/>
                </a:solidFill>
              </a:defRPr>
            </a:pPr>
            <a:r>
              <a:rPr sz="1125" b="1">
                <a:solidFill>
                  <a:srgbClr val="51606D"/>
                </a:solidFill>
              </a:rPr>
              <a:t>Managed. Tracked. Documented.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EED604-7938-43B9-9D14-698E2C3D3FC4}"/>
              </a:ext>
            </a:extLst>
          </p:cNvPr>
          <p:cNvSpPr>
            <a:spLocks noGrp="1"/>
          </p:cNvSpPr>
          <p:nvPr/>
        </p:nvSpPr>
        <p:spPr>
          <a:xfrm>
            <a:off x="11049000" y="6372225"/>
            <a:ext cx="5905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1125" b="0">
                <a:solidFill>
                  <a:srgbClr val="51606D"/>
                </a:solidFill>
              </a:defRPr>
            </a:pPr>
            <a:r>
              <a:rPr sz="1125" b="0">
                <a:solidFill>
                  <a:srgbClr val="51606D"/>
                </a:solidFill>
              </a:rPr>
              <a:t>6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14E5EC0-2C1A-4EC7-B311-C58C8E129D1C}"/>
              </a:ext>
            </a:extLst>
          </p:cNvPr>
          <p:cNvSpPr>
            <a:spLocks noGrp="1"/>
          </p:cNvSpPr>
          <p:nvPr/>
        </p:nvSpPr>
        <p:spPr>
          <a:xfrm>
            <a:off x="552450" y="1809750"/>
            <a:ext cx="2476500" cy="3162300"/>
          </a:xfrm>
          <a:prstGeom prst="roundRect">
            <a:avLst>
              <a:gd name="adj" fmla="val 4615"/>
            </a:avLst>
          </a:prstGeom>
          <a:solidFill>
            <a:srgbClr val="E7F3F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49310B-B62A-4F19-88E0-BD9632C39F98}"/>
              </a:ext>
            </a:extLst>
          </p:cNvPr>
          <p:cNvSpPr>
            <a:spLocks noGrp="1"/>
          </p:cNvSpPr>
          <p:nvPr/>
        </p:nvSpPr>
        <p:spPr>
          <a:xfrm>
            <a:off x="742950" y="2047875"/>
            <a:ext cx="2095500" cy="3810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1">
                <a:solidFill>
                  <a:srgbClr val="1675B8"/>
                </a:solidFill>
              </a:defRPr>
            </a:pPr>
            <a:r>
              <a:rPr sz="1800" b="1">
                <a:solidFill>
                  <a:srgbClr val="1675B8"/>
                </a:solidFill>
              </a:rPr>
              <a:t>Sales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6E86B4-29E7-4F2B-A60A-1B7B56B8D2D7}"/>
              </a:ext>
            </a:extLst>
          </p:cNvPr>
          <p:cNvSpPr>
            <a:spLocks noGrp="1"/>
          </p:cNvSpPr>
          <p:nvPr/>
        </p:nvSpPr>
        <p:spPr>
          <a:xfrm>
            <a:off x="742950" y="2667000"/>
            <a:ext cx="2095500" cy="1619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0A2540"/>
                </a:solidFill>
              </a:defRPr>
            </a:pPr>
            <a:r>
              <a:rPr sz="1650" b="0">
                <a:solidFill>
                  <a:srgbClr val="0A2540"/>
                </a:solidFill>
              </a:rPr>
              <a:t>Qualify, measure and quote within scope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75C251A-37D1-43E3-A2EF-72463C8AE820}"/>
              </a:ext>
            </a:extLst>
          </p:cNvPr>
          <p:cNvSpPr>
            <a:spLocks noGrp="1"/>
          </p:cNvSpPr>
          <p:nvPr/>
        </p:nvSpPr>
        <p:spPr>
          <a:xfrm>
            <a:off x="3324225" y="1809750"/>
            <a:ext cx="2476500" cy="3162300"/>
          </a:xfrm>
          <a:prstGeom prst="roundRect">
            <a:avLst>
              <a:gd name="adj" fmla="val 4615"/>
            </a:avLst>
          </a:prstGeom>
          <a:solidFill>
            <a:srgbClr val="F3F7F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1125C3-10CD-42C6-A80F-C51E7C6AA178}"/>
              </a:ext>
            </a:extLst>
          </p:cNvPr>
          <p:cNvSpPr>
            <a:spLocks noGrp="1"/>
          </p:cNvSpPr>
          <p:nvPr/>
        </p:nvSpPr>
        <p:spPr>
          <a:xfrm>
            <a:off x="3514725" y="2047875"/>
            <a:ext cx="2095500" cy="3810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1">
                <a:solidFill>
                  <a:srgbClr val="1675B8"/>
                </a:solidFill>
              </a:defRPr>
            </a:pPr>
            <a:r>
              <a:rPr sz="1800" b="1">
                <a:solidFill>
                  <a:srgbClr val="1675B8"/>
                </a:solidFill>
              </a:rPr>
              <a:t>Data Processing / IT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DE7905-A415-47C0-8482-F4B164F1885F}"/>
              </a:ext>
            </a:extLst>
          </p:cNvPr>
          <p:cNvSpPr>
            <a:spLocks noGrp="1"/>
          </p:cNvSpPr>
          <p:nvPr/>
        </p:nvSpPr>
        <p:spPr>
          <a:xfrm>
            <a:off x="3514725" y="2667000"/>
            <a:ext cx="2095500" cy="1619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0A2540"/>
                </a:solidFill>
              </a:defRPr>
            </a:pPr>
            <a:r>
              <a:rPr sz="1650" b="0">
                <a:solidFill>
                  <a:srgbClr val="0A2540"/>
                </a:solidFill>
              </a:rPr>
              <a:t>Set up products, account, cadence and reporting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66E1C20-C525-4F74-B1C1-BBE6EBB609B7}"/>
              </a:ext>
            </a:extLst>
          </p:cNvPr>
          <p:cNvSpPr>
            <a:spLocks noGrp="1"/>
          </p:cNvSpPr>
          <p:nvPr/>
        </p:nvSpPr>
        <p:spPr>
          <a:xfrm>
            <a:off x="6096000" y="1809750"/>
            <a:ext cx="2476500" cy="3162300"/>
          </a:xfrm>
          <a:prstGeom prst="roundRect">
            <a:avLst>
              <a:gd name="adj" fmla="val 4615"/>
            </a:avLst>
          </a:prstGeom>
          <a:solidFill>
            <a:srgbClr val="E7F3F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BDBCED8-0CE0-42E2-8693-5B9170EF3D95}"/>
              </a:ext>
            </a:extLst>
          </p:cNvPr>
          <p:cNvSpPr>
            <a:spLocks noGrp="1"/>
          </p:cNvSpPr>
          <p:nvPr/>
        </p:nvSpPr>
        <p:spPr>
          <a:xfrm>
            <a:off x="6286500" y="2047875"/>
            <a:ext cx="2095500" cy="3810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1">
                <a:solidFill>
                  <a:srgbClr val="1675B8"/>
                </a:solidFill>
              </a:defRPr>
            </a:pPr>
            <a:r>
              <a:rPr sz="1800" b="1">
                <a:solidFill>
                  <a:srgbClr val="1675B8"/>
                </a:solidFill>
              </a:rPr>
              <a:t>Service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3F2BFF1-29B3-4249-9F47-11C99140291B}"/>
              </a:ext>
            </a:extLst>
          </p:cNvPr>
          <p:cNvSpPr>
            <a:spLocks noGrp="1"/>
          </p:cNvSpPr>
          <p:nvPr/>
        </p:nvSpPr>
        <p:spPr>
          <a:xfrm>
            <a:off x="6286500" y="2667000"/>
            <a:ext cx="2095500" cy="1619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0A2540"/>
                </a:solidFill>
              </a:defRPr>
            </a:pPr>
            <a:r>
              <a:rPr sz="1650" b="0">
                <a:solidFill>
                  <a:srgbClr val="0A2540"/>
                </a:solidFill>
              </a:rPr>
              <a:t>Deliver, exchange, scan and communicate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8995D99-F1A1-4267-B061-F9976496CDDF}"/>
              </a:ext>
            </a:extLst>
          </p:cNvPr>
          <p:cNvSpPr>
            <a:spLocks noGrp="1"/>
          </p:cNvSpPr>
          <p:nvPr/>
        </p:nvSpPr>
        <p:spPr>
          <a:xfrm>
            <a:off x="8867775" y="1809750"/>
            <a:ext cx="2476500" cy="3162300"/>
          </a:xfrm>
          <a:prstGeom prst="roundRect">
            <a:avLst>
              <a:gd name="adj" fmla="val 4615"/>
            </a:avLst>
          </a:prstGeom>
          <a:solidFill>
            <a:srgbClr val="F3F7F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49563B5-6AF4-4B42-9C5B-7908B6FDE89F}"/>
              </a:ext>
            </a:extLst>
          </p:cNvPr>
          <p:cNvSpPr>
            <a:spLocks noGrp="1"/>
          </p:cNvSpPr>
          <p:nvPr/>
        </p:nvSpPr>
        <p:spPr>
          <a:xfrm>
            <a:off x="9058275" y="2047875"/>
            <a:ext cx="2095500" cy="3810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1">
                <a:solidFill>
                  <a:srgbClr val="1675B8"/>
                </a:solidFill>
              </a:defRPr>
            </a:pPr>
            <a:r>
              <a:rPr sz="1800" b="1">
                <a:solidFill>
                  <a:srgbClr val="1675B8"/>
                </a:solidFill>
              </a:rPr>
              <a:t>Production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8005561-6753-4702-B8FE-67A0C4C112DB}"/>
              </a:ext>
            </a:extLst>
          </p:cNvPr>
          <p:cNvSpPr>
            <a:spLocks noGrp="1"/>
          </p:cNvSpPr>
          <p:nvPr/>
        </p:nvSpPr>
        <p:spPr>
          <a:xfrm>
            <a:off x="9058275" y="2667000"/>
            <a:ext cx="2095500" cy="1619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0A2540"/>
                </a:solidFill>
              </a:defRPr>
            </a:pPr>
            <a:r>
              <a:rPr sz="1650" b="0">
                <a:solidFill>
                  <a:srgbClr val="0A2540"/>
                </a:solidFill>
              </a:rPr>
              <a:t>Receive, process, scan, quality-check and stage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CFD5BA-2E3B-4055-8B05-E375370ED4FA}"/>
              </a:ext>
            </a:extLst>
          </p:cNvPr>
          <p:cNvSpPr>
            <a:spLocks noGrp="1"/>
          </p:cNvSpPr>
          <p:nvPr/>
        </p:nvSpPr>
        <p:spPr>
          <a:xfrm>
            <a:off x="1428750" y="5238750"/>
            <a:ext cx="933450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875" b="1">
                <a:solidFill>
                  <a:srgbClr val="0A2540"/>
                </a:solidFill>
              </a:defRPr>
            </a:pPr>
            <a:r>
              <a:rPr sz="1875" b="1">
                <a:solidFill>
                  <a:srgbClr val="0A2540"/>
                </a:solidFill>
              </a:rPr>
              <a:t>GM role: confirm local readiness, reinforce ownership and remove execution gaps.</a:t>
            </a:r>
          </a:p>
        </p:txBody>
      </p:sp>
    </p:spTree>
    <p:extLst>
      <p:ext uri="{BB962C8B-B14F-4D97-AF65-F5344CB8AC3E}">
        <p14:creationId xmlns:p14="http://schemas.microsoft.com/office/powerpoint/2010/main" val="2132649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C1D826C-AEF7-42DF-B6F1-D7595859106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6177EF5-0730-42F9-A24D-A0F674C8C84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3A8600-78F8-4272-8FB5-164E6B81DB89}"/>
              </a:ext>
            </a:extLst>
          </p:cNvPr>
          <p:cNvSpPr>
            <a:spLocks noGrp="1"/>
          </p:cNvSpPr>
          <p:nvPr/>
        </p:nvSpPr>
        <p:spPr>
          <a:xfrm>
            <a:off x="552450" y="247650"/>
            <a:ext cx="52387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1">
                <a:solidFill>
                  <a:srgbClr val="1675B8"/>
                </a:solidFill>
              </a:defRPr>
            </a:pPr>
            <a:r>
              <a:rPr sz="1350" b="1">
                <a:solidFill>
                  <a:srgbClr val="1675B8"/>
                </a:solidFill>
              </a:rPr>
              <a:t>CareShield®  |  Operations Overview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28EC77-F989-4B12-AB7E-C39ACCBE29C3}"/>
              </a:ext>
            </a:extLst>
          </p:cNvPr>
          <p:cNvSpPr>
            <a:spLocks noGrp="1"/>
          </p:cNvSpPr>
          <p:nvPr/>
        </p:nvSpPr>
        <p:spPr>
          <a:xfrm>
            <a:off x="552450" y="781050"/>
            <a:ext cx="110871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700" b="1">
                <a:solidFill>
                  <a:srgbClr val="0A2540"/>
                </a:solidFill>
              </a:defRPr>
            </a:pPr>
            <a:r>
              <a:rPr sz="2700" b="1">
                <a:solidFill>
                  <a:srgbClr val="0A2540"/>
                </a:solidFill>
              </a:rPr>
              <a:t>Setup accuracy drives every downstream step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47A03C-481B-4EA4-8638-6DBB171CB710}"/>
              </a:ext>
            </a:extLst>
          </p:cNvPr>
          <p:cNvSpPr>
            <a:spLocks noGrp="1"/>
          </p:cNvSpPr>
          <p:nvPr/>
        </p:nvSpPr>
        <p:spPr>
          <a:xfrm>
            <a:off x="552450" y="6286500"/>
            <a:ext cx="11087100" cy="19050"/>
          </a:xfrm>
          <a:prstGeom prst="rect">
            <a:avLst/>
          </a:prstGeom>
          <a:solidFill>
            <a:srgbClr val="D8E2E9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EAB1D7-1F7B-4B38-B6DB-BCC7BCC30555}"/>
              </a:ext>
            </a:extLst>
          </p:cNvPr>
          <p:cNvSpPr>
            <a:spLocks noGrp="1"/>
          </p:cNvSpPr>
          <p:nvPr/>
        </p:nvSpPr>
        <p:spPr>
          <a:xfrm>
            <a:off x="552450" y="6372225"/>
            <a:ext cx="49530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1">
                <a:solidFill>
                  <a:srgbClr val="51606D"/>
                </a:solidFill>
              </a:defRPr>
            </a:pPr>
            <a:r>
              <a:rPr sz="1125" b="1">
                <a:solidFill>
                  <a:srgbClr val="51606D"/>
                </a:solidFill>
              </a:rPr>
              <a:t>Managed. Tracked. Documented.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6CEE48-9AE3-4210-91B0-A2AC401AA3DF}"/>
              </a:ext>
            </a:extLst>
          </p:cNvPr>
          <p:cNvSpPr>
            <a:spLocks noGrp="1"/>
          </p:cNvSpPr>
          <p:nvPr/>
        </p:nvSpPr>
        <p:spPr>
          <a:xfrm>
            <a:off x="11049000" y="6372225"/>
            <a:ext cx="5905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1125" b="0">
                <a:solidFill>
                  <a:srgbClr val="51606D"/>
                </a:solidFill>
              </a:defRPr>
            </a:pPr>
            <a:r>
              <a:rPr sz="1125" b="0">
                <a:solidFill>
                  <a:srgbClr val="51606D"/>
                </a:solidFill>
              </a:rPr>
              <a:t>7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rcRect l="24053" r="24053"/>
          <a:stretch>
            <a:fillRect/>
          </a:stretch>
        </p:blipFill>
        <p:spPr>
          <a:xfrm>
            <a:off x="6858000" y="1666875"/>
            <a:ext cx="4476750" cy="3733800"/>
          </a:xfrm>
          <a:prstGeom prst="roundRect">
            <a:avLst>
              <a:gd name="adj" fmla="val 3061"/>
            </a:avLst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3CBA746-DBD6-45C3-944D-73C6FDFB06AC}"/>
              </a:ext>
            </a:extLst>
          </p:cNvPr>
          <p:cNvSpPr>
            <a:spLocks noGrp="1"/>
          </p:cNvSpPr>
          <p:nvPr/>
        </p:nvSpPr>
        <p:spPr>
          <a:xfrm>
            <a:off x="552450" y="177165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E15C1E-8D16-44C3-B683-83685392B46B}"/>
              </a:ext>
            </a:extLst>
          </p:cNvPr>
          <p:cNvSpPr>
            <a:spLocks noGrp="1"/>
          </p:cNvSpPr>
          <p:nvPr/>
        </p:nvSpPr>
        <p:spPr>
          <a:xfrm>
            <a:off x="781812" y="1506855"/>
            <a:ext cx="556260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0A2540"/>
                </a:solidFill>
              </a:defRPr>
            </a:pPr>
            <a:r>
              <a:rPr sz="1650" b="0" dirty="0">
                <a:solidFill>
                  <a:srgbClr val="0A2540"/>
                </a:solidFill>
              </a:rPr>
              <a:t>Facility and contact information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C901276-9DC8-4ED2-A900-EFB954B6EF82}"/>
              </a:ext>
            </a:extLst>
          </p:cNvPr>
          <p:cNvSpPr>
            <a:spLocks noGrp="1"/>
          </p:cNvSpPr>
          <p:nvPr/>
        </p:nvSpPr>
        <p:spPr>
          <a:xfrm>
            <a:off x="552450" y="236220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5ECEDC-7677-41ED-82EE-897D53ED02C6}"/>
              </a:ext>
            </a:extLst>
          </p:cNvPr>
          <p:cNvSpPr>
            <a:spLocks noGrp="1"/>
          </p:cNvSpPr>
          <p:nvPr/>
        </p:nvSpPr>
        <p:spPr>
          <a:xfrm>
            <a:off x="781812" y="2097405"/>
            <a:ext cx="556260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0A2540"/>
                </a:solidFill>
              </a:defRPr>
            </a:pPr>
            <a:r>
              <a:rPr sz="1650" b="0">
                <a:solidFill>
                  <a:srgbClr val="0A2540"/>
                </a:solidFill>
              </a:rPr>
              <a:t>Department, room and area description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5796205-CF50-4A8C-B6D8-149E3800A85B}"/>
              </a:ext>
            </a:extLst>
          </p:cNvPr>
          <p:cNvSpPr>
            <a:spLocks noGrp="1"/>
          </p:cNvSpPr>
          <p:nvPr/>
        </p:nvSpPr>
        <p:spPr>
          <a:xfrm>
            <a:off x="552450" y="295275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F75F90-EAA3-4F69-9687-83A076B769ED}"/>
              </a:ext>
            </a:extLst>
          </p:cNvPr>
          <p:cNvSpPr>
            <a:spLocks noGrp="1"/>
          </p:cNvSpPr>
          <p:nvPr/>
        </p:nvSpPr>
        <p:spPr>
          <a:xfrm>
            <a:off x="781812" y="2687955"/>
            <a:ext cx="556260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0A2540"/>
                </a:solidFill>
              </a:defRPr>
            </a:pPr>
            <a:r>
              <a:rPr sz="1650" b="0">
                <a:solidFill>
                  <a:srgbClr val="0A2540"/>
                </a:solidFill>
              </a:rPr>
              <a:t>Track length and ceiling height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03C38BB-9FD4-471F-BF43-70EAA7B4C133}"/>
              </a:ext>
            </a:extLst>
          </p:cNvPr>
          <p:cNvSpPr>
            <a:spLocks noGrp="1"/>
          </p:cNvSpPr>
          <p:nvPr/>
        </p:nvSpPr>
        <p:spPr>
          <a:xfrm>
            <a:off x="552450" y="354330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2C8DA38-B1B2-4137-BB3F-502995E8C291}"/>
              </a:ext>
            </a:extLst>
          </p:cNvPr>
          <p:cNvSpPr>
            <a:spLocks noGrp="1"/>
          </p:cNvSpPr>
          <p:nvPr/>
        </p:nvSpPr>
        <p:spPr>
          <a:xfrm>
            <a:off x="781812" y="3278505"/>
            <a:ext cx="556260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0A2540"/>
                </a:solidFill>
              </a:defRPr>
            </a:pPr>
            <a:r>
              <a:rPr sz="1650" b="0">
                <a:solidFill>
                  <a:srgbClr val="0A2540"/>
                </a:solidFill>
              </a:rPr>
              <a:t>Curtain and mesh quantities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BC07126-8BCA-422A-ACE4-837C7E01C13B}"/>
              </a:ext>
            </a:extLst>
          </p:cNvPr>
          <p:cNvSpPr>
            <a:spLocks noGrp="1"/>
          </p:cNvSpPr>
          <p:nvPr/>
        </p:nvSpPr>
        <p:spPr>
          <a:xfrm>
            <a:off x="552450" y="413385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307CD79-369F-47C9-97B9-89E1AE27434C}"/>
              </a:ext>
            </a:extLst>
          </p:cNvPr>
          <p:cNvSpPr>
            <a:spLocks noGrp="1"/>
          </p:cNvSpPr>
          <p:nvPr/>
        </p:nvSpPr>
        <p:spPr>
          <a:xfrm>
            <a:off x="781812" y="3869055"/>
            <a:ext cx="556260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0A2540"/>
                </a:solidFill>
              </a:defRPr>
            </a:pPr>
            <a:r>
              <a:rPr sz="1650" b="0">
                <a:solidFill>
                  <a:srgbClr val="0A2540"/>
                </a:solidFill>
              </a:rPr>
              <a:t>Quarterly or semiannual cadence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9E24D65-9C48-4815-AFE1-DEFC6EFDA160}"/>
              </a:ext>
            </a:extLst>
          </p:cNvPr>
          <p:cNvSpPr>
            <a:spLocks noGrp="1"/>
          </p:cNvSpPr>
          <p:nvPr/>
        </p:nvSpPr>
        <p:spPr>
          <a:xfrm>
            <a:off x="552450" y="4724400"/>
            <a:ext cx="95250" cy="95250"/>
          </a:xfrm>
          <a:prstGeom prst="roundRect">
            <a:avLst>
              <a:gd name="adj" fmla="val 50000"/>
            </a:avLst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F4D0CCD-7E9D-4183-B487-24D2C66261BF}"/>
              </a:ext>
            </a:extLst>
          </p:cNvPr>
          <p:cNvSpPr>
            <a:spLocks noGrp="1"/>
          </p:cNvSpPr>
          <p:nvPr/>
        </p:nvSpPr>
        <p:spPr>
          <a:xfrm>
            <a:off x="781812" y="4459605"/>
            <a:ext cx="556260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0A2540"/>
                </a:solidFill>
              </a:defRPr>
            </a:pPr>
            <a:r>
              <a:rPr sz="1650" b="0">
                <a:solidFill>
                  <a:srgbClr val="0A2540"/>
                </a:solidFill>
              </a:rPr>
              <a:t>Correct ABS product and consumption-point setup</a:t>
            </a:r>
          </a:p>
        </p:txBody>
      </p:sp>
    </p:spTree>
    <p:extLst>
      <p:ext uri="{BB962C8B-B14F-4D97-AF65-F5344CB8AC3E}">
        <p14:creationId xmlns:p14="http://schemas.microsoft.com/office/powerpoint/2010/main" val="474265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AC5EF2E-B904-4424-A0E3-5B131DA532E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DE67E5-6FEE-4F4A-9E27-BFF9295201F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B24057-0E24-4916-AEE0-DACAE5C42B2E}"/>
              </a:ext>
            </a:extLst>
          </p:cNvPr>
          <p:cNvSpPr>
            <a:spLocks noGrp="1"/>
          </p:cNvSpPr>
          <p:nvPr/>
        </p:nvSpPr>
        <p:spPr>
          <a:xfrm>
            <a:off x="552450" y="247650"/>
            <a:ext cx="52387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1">
                <a:solidFill>
                  <a:srgbClr val="1675B8"/>
                </a:solidFill>
              </a:defRPr>
            </a:pPr>
            <a:r>
              <a:rPr sz="1350" b="1">
                <a:solidFill>
                  <a:srgbClr val="1675B8"/>
                </a:solidFill>
              </a:rPr>
              <a:t>CareShield®  |  Operations Overview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7AEAF3-D5AC-4CD1-8104-52B147BE44A9}"/>
              </a:ext>
            </a:extLst>
          </p:cNvPr>
          <p:cNvSpPr>
            <a:spLocks noGrp="1"/>
          </p:cNvSpPr>
          <p:nvPr/>
        </p:nvSpPr>
        <p:spPr>
          <a:xfrm>
            <a:off x="552450" y="781050"/>
            <a:ext cx="110871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700" b="1">
                <a:solidFill>
                  <a:srgbClr val="0A2540"/>
                </a:solidFill>
              </a:defRPr>
            </a:pPr>
            <a:r>
              <a:rPr sz="2700" b="1">
                <a:solidFill>
                  <a:srgbClr val="0A2540"/>
                </a:solidFill>
              </a:rPr>
              <a:t>Cadence is built backward from Week 13 or Week 26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836201-23CB-490E-A718-ACBA4CD77D13}"/>
              </a:ext>
            </a:extLst>
          </p:cNvPr>
          <p:cNvSpPr>
            <a:spLocks noGrp="1"/>
          </p:cNvSpPr>
          <p:nvPr/>
        </p:nvSpPr>
        <p:spPr>
          <a:xfrm>
            <a:off x="552450" y="6286500"/>
            <a:ext cx="11087100" cy="19050"/>
          </a:xfrm>
          <a:prstGeom prst="rect">
            <a:avLst/>
          </a:prstGeom>
          <a:solidFill>
            <a:srgbClr val="D8E2E9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A0B3FA-3C05-43B1-B392-506D7A79849F}"/>
              </a:ext>
            </a:extLst>
          </p:cNvPr>
          <p:cNvSpPr>
            <a:spLocks noGrp="1"/>
          </p:cNvSpPr>
          <p:nvPr/>
        </p:nvSpPr>
        <p:spPr>
          <a:xfrm>
            <a:off x="552450" y="6372225"/>
            <a:ext cx="49530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1">
                <a:solidFill>
                  <a:srgbClr val="51606D"/>
                </a:solidFill>
              </a:defRPr>
            </a:pPr>
            <a:r>
              <a:rPr sz="1125" b="1">
                <a:solidFill>
                  <a:srgbClr val="51606D"/>
                </a:solidFill>
              </a:rPr>
              <a:t>Managed. Tracked. Documented.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58F6EF-368F-47D1-AA79-32FDD3536FA3}"/>
              </a:ext>
            </a:extLst>
          </p:cNvPr>
          <p:cNvSpPr>
            <a:spLocks noGrp="1"/>
          </p:cNvSpPr>
          <p:nvPr/>
        </p:nvSpPr>
        <p:spPr>
          <a:xfrm>
            <a:off x="11049000" y="6372225"/>
            <a:ext cx="5905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1125" b="0">
                <a:solidFill>
                  <a:srgbClr val="51606D"/>
                </a:solidFill>
              </a:defRPr>
            </a:pPr>
            <a:r>
              <a:rPr sz="1125" b="0">
                <a:solidFill>
                  <a:srgbClr val="51606D"/>
                </a:solidFill>
              </a:rPr>
              <a:t>8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5559193-5612-4FD1-815C-AA34A936E9A1}"/>
              </a:ext>
            </a:extLst>
          </p:cNvPr>
          <p:cNvSpPr>
            <a:spLocks noGrp="1"/>
          </p:cNvSpPr>
          <p:nvPr/>
        </p:nvSpPr>
        <p:spPr>
          <a:xfrm>
            <a:off x="571500" y="1481138"/>
            <a:ext cx="5143500" cy="3524250"/>
          </a:xfrm>
          <a:prstGeom prst="roundRect">
            <a:avLst>
              <a:gd name="adj" fmla="val 3243"/>
            </a:avLst>
          </a:prstGeom>
          <a:solidFill>
            <a:srgbClr val="E7F3F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B0DD7E-A2FC-4433-AC65-ABF2502A622B}"/>
              </a:ext>
            </a:extLst>
          </p:cNvPr>
          <p:cNvSpPr>
            <a:spLocks noGrp="1"/>
          </p:cNvSpPr>
          <p:nvPr/>
        </p:nvSpPr>
        <p:spPr>
          <a:xfrm>
            <a:off x="838200" y="1712459"/>
            <a:ext cx="4572000" cy="3810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175" b="1">
                <a:solidFill>
                  <a:srgbClr val="1675B8"/>
                </a:solidFill>
              </a:defRPr>
            </a:pPr>
            <a:r>
              <a:rPr sz="2175" b="1">
                <a:solidFill>
                  <a:srgbClr val="1675B8"/>
                </a:solidFill>
              </a:rPr>
              <a:t>Quarterly program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220167-A4D2-4263-AF3E-F6C8E48E17C4}"/>
              </a:ext>
            </a:extLst>
          </p:cNvPr>
          <p:cNvSpPr>
            <a:spLocks noGrp="1"/>
          </p:cNvSpPr>
          <p:nvPr/>
        </p:nvSpPr>
        <p:spPr>
          <a:xfrm>
            <a:off x="838200" y="2283959"/>
            <a:ext cx="4381500" cy="3429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1">
                <a:solidFill>
                  <a:srgbClr val="0A2540"/>
                </a:solidFill>
              </a:defRPr>
            </a:pPr>
            <a:r>
              <a:rPr sz="1800" b="1">
                <a:solidFill>
                  <a:srgbClr val="0A2540"/>
                </a:solidFill>
              </a:rPr>
              <a:t>Target completion: Week 13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925E09-5AA6-4DB3-9121-16BA9D2B0FCB}"/>
              </a:ext>
            </a:extLst>
          </p:cNvPr>
          <p:cNvSpPr>
            <a:spLocks noGrp="1"/>
          </p:cNvSpPr>
          <p:nvPr/>
        </p:nvSpPr>
        <p:spPr>
          <a:xfrm>
            <a:off x="838200" y="3243263"/>
            <a:ext cx="4286250" cy="1238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>
              <a:defRPr sz="1350" b="0">
                <a:solidFill>
                  <a:srgbClr val="123B54"/>
                </a:solidFill>
                <a:latin typeface="Trebuchet MS"/>
                <a:ea typeface="Trebuchet MS"/>
                <a:cs typeface="Trebuchet MS"/>
              </a:defRPr>
            </a:pPr>
            <a:r>
              <a:rPr lang="en-US" dirty="0">
                <a:solidFill>
                  <a:srgbClr val="123B54"/>
                </a:solidFill>
                <a:latin typeface="Trebuchet MS"/>
                <a:ea typeface="Trebuchet MS"/>
                <a:cs typeface="Trebuchet MS"/>
              </a:rPr>
              <a:t>Curtain groups are assigned backward from Week 13 so the full rotation is completed within the quarterly cycle.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6E83093-CC12-48BC-B402-F51EA1779B1B}"/>
              </a:ext>
            </a:extLst>
          </p:cNvPr>
          <p:cNvSpPr>
            <a:spLocks noGrp="1"/>
          </p:cNvSpPr>
          <p:nvPr/>
        </p:nvSpPr>
        <p:spPr>
          <a:xfrm>
            <a:off x="6019800" y="1445759"/>
            <a:ext cx="5314950" cy="3524250"/>
          </a:xfrm>
          <a:prstGeom prst="roundRect">
            <a:avLst>
              <a:gd name="adj" fmla="val 3243"/>
            </a:avLst>
          </a:prstGeom>
          <a:solidFill>
            <a:srgbClr val="F3F7F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96F4EE-C905-4F36-8D57-8EEA190C7150}"/>
              </a:ext>
            </a:extLst>
          </p:cNvPr>
          <p:cNvSpPr>
            <a:spLocks noGrp="1"/>
          </p:cNvSpPr>
          <p:nvPr/>
        </p:nvSpPr>
        <p:spPr>
          <a:xfrm>
            <a:off x="6305550" y="1712459"/>
            <a:ext cx="4762500" cy="3810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175" b="1">
                <a:solidFill>
                  <a:srgbClr val="1675B8"/>
                </a:solidFill>
              </a:defRPr>
            </a:pPr>
            <a:r>
              <a:rPr sz="2175" b="1">
                <a:solidFill>
                  <a:srgbClr val="1675B8"/>
                </a:solidFill>
              </a:rPr>
              <a:t>Semiannual program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C0253DA-AE20-4D65-8320-E593B084BE15}"/>
              </a:ext>
            </a:extLst>
          </p:cNvPr>
          <p:cNvSpPr>
            <a:spLocks noGrp="1"/>
          </p:cNvSpPr>
          <p:nvPr/>
        </p:nvSpPr>
        <p:spPr>
          <a:xfrm>
            <a:off x="6305550" y="2283959"/>
            <a:ext cx="4572000" cy="3429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1">
                <a:solidFill>
                  <a:srgbClr val="0A2540"/>
                </a:solidFill>
              </a:defRPr>
            </a:pPr>
            <a:r>
              <a:rPr sz="1800" b="1">
                <a:solidFill>
                  <a:srgbClr val="0A2540"/>
                </a:solidFill>
              </a:rPr>
              <a:t>Target completion: Week 26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225089-1769-4517-8946-AD7979621219}"/>
              </a:ext>
            </a:extLst>
          </p:cNvPr>
          <p:cNvSpPr>
            <a:spLocks noGrp="1"/>
          </p:cNvSpPr>
          <p:nvPr/>
        </p:nvSpPr>
        <p:spPr>
          <a:xfrm>
            <a:off x="6305550" y="3179309"/>
            <a:ext cx="4381500" cy="1238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r>
              <a:rPr lang="en-US" sz="1350" dirty="0">
                <a:solidFill>
                  <a:srgbClr val="123B54"/>
                </a:solidFill>
                <a:latin typeface="Trebuchet MS"/>
              </a:rPr>
              <a:t>Curtain groups are assigned backward from Week 26 so the full rotation is completed within the semiannual cycle.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5FC4F37-AD89-4F7E-8F9D-05CEB2E29626}"/>
              </a:ext>
            </a:extLst>
          </p:cNvPr>
          <p:cNvSpPr>
            <a:spLocks noGrp="1"/>
          </p:cNvSpPr>
          <p:nvPr/>
        </p:nvSpPr>
        <p:spPr>
          <a:xfrm>
            <a:off x="400050" y="6350454"/>
            <a:ext cx="10782300" cy="3619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875" b="1">
                <a:solidFill>
                  <a:srgbClr val="2D8A67"/>
                </a:solidFill>
              </a:defRPr>
            </a:pPr>
            <a:r>
              <a:rPr sz="1875" b="1" dirty="0">
                <a:solidFill>
                  <a:srgbClr val="2D8A67"/>
                </a:solidFill>
              </a:rPr>
              <a:t>Both frequencies are supported and may be sold.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DD20591-4EC1-E925-C09A-D4A13195BBBC}"/>
              </a:ext>
            </a:extLst>
          </p:cNvPr>
          <p:cNvSpPr>
            <a:spLocks noGrp="1"/>
          </p:cNvSpPr>
          <p:nvPr/>
        </p:nvSpPr>
        <p:spPr>
          <a:xfrm>
            <a:off x="762000" y="2864984"/>
            <a:ext cx="4248150" cy="40005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  <a:defRPr sz="1650" b="1">
                <a:solidFill>
                  <a:srgbClr val="1769FF"/>
                </a:solidFill>
                <a:latin typeface="Trebuchet MS"/>
                <a:ea typeface="Trebuchet MS"/>
                <a:cs typeface="Trebuchet MS"/>
              </a:defRPr>
            </a:pPr>
            <a:r>
              <a:rPr sz="1650" b="1" dirty="0">
                <a:solidFill>
                  <a:srgbClr val="1769FF"/>
                </a:solidFill>
                <a:latin typeface="Trebuchet MS"/>
                <a:ea typeface="Trebuchet MS"/>
                <a:cs typeface="Trebuchet MS"/>
              </a:rPr>
              <a:t>13  ←  12  ←  11  ←  10  ←  …  ←  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D0F7579-428D-6E2C-0823-840316D6E756}"/>
              </a:ext>
            </a:extLst>
          </p:cNvPr>
          <p:cNvSpPr>
            <a:spLocks noGrp="1"/>
          </p:cNvSpPr>
          <p:nvPr/>
        </p:nvSpPr>
        <p:spPr>
          <a:xfrm>
            <a:off x="6305550" y="2843213"/>
            <a:ext cx="4514850" cy="40005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/>
            <a:r>
              <a:rPr sz="1650" b="1" dirty="0">
                <a:solidFill>
                  <a:srgbClr val="1769FF"/>
                </a:solidFill>
                <a:latin typeface="Trebuchet MS"/>
              </a:rPr>
              <a:t>26  ←  25  ←  24  ←  23  ←  …  ←  1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8F59AE3-538A-2BD7-3B05-462DB669EFAB}"/>
              </a:ext>
            </a:extLst>
          </p:cNvPr>
          <p:cNvSpPr>
            <a:spLocks noGrp="1"/>
          </p:cNvSpPr>
          <p:nvPr/>
        </p:nvSpPr>
        <p:spPr>
          <a:xfrm>
            <a:off x="571500" y="5243513"/>
            <a:ext cx="10763250" cy="771525"/>
          </a:xfrm>
          <a:prstGeom prst="roundRect">
            <a:avLst>
              <a:gd name="adj" fmla="val 6349"/>
            </a:avLst>
          </a:prstGeom>
          <a:solidFill>
            <a:srgbClr val="E6F3F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C8E71A2-CC5C-19DE-7998-61CB9B99A57F}"/>
              </a:ext>
            </a:extLst>
          </p:cNvPr>
          <p:cNvSpPr>
            <a:spLocks noGrp="1"/>
          </p:cNvSpPr>
          <p:nvPr/>
        </p:nvSpPr>
        <p:spPr>
          <a:xfrm>
            <a:off x="685800" y="5276852"/>
            <a:ext cx="4476750" cy="22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l">
              <a:buNone/>
              <a:defRPr sz="1050" b="1">
                <a:solidFill>
                  <a:srgbClr val="1769FF"/>
                </a:solidFill>
                <a:latin typeface="Trebuchet MS"/>
                <a:ea typeface="Trebuchet MS"/>
                <a:cs typeface="Trebuchet MS"/>
              </a:defRPr>
            </a:pPr>
            <a:r>
              <a:rPr sz="1050" b="1" dirty="0">
                <a:solidFill>
                  <a:srgbClr val="1769FF"/>
                </a:solidFill>
                <a:latin typeface="Trebuchet MS"/>
                <a:ea typeface="Trebuchet MS"/>
                <a:cs typeface="Trebuchet MS"/>
              </a:rPr>
              <a:t>HOW THE WEEKLY DELIVERY IS SET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9B4A177-C3AF-A897-A523-317DB1C07BD4}"/>
              </a:ext>
            </a:extLst>
          </p:cNvPr>
          <p:cNvSpPr>
            <a:spLocks noGrp="1"/>
          </p:cNvSpPr>
          <p:nvPr/>
        </p:nvSpPr>
        <p:spPr>
          <a:xfrm>
            <a:off x="685800" y="5424489"/>
            <a:ext cx="10001250" cy="5715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l">
              <a:buNone/>
              <a:defRPr sz="1575" b="1">
                <a:solidFill>
                  <a:srgbClr val="123B54"/>
                </a:solidFill>
                <a:latin typeface="Trebuchet MS"/>
                <a:ea typeface="Trebuchet MS"/>
                <a:cs typeface="Trebuchet MS"/>
              </a:defRPr>
            </a:pPr>
            <a:r>
              <a:rPr sz="1100" b="1" dirty="0">
                <a:solidFill>
                  <a:srgbClr val="123B54"/>
                </a:solidFill>
                <a:latin typeface="Trebuchet MS"/>
                <a:ea typeface="Trebuchet MS"/>
                <a:cs typeface="Trebuchet MS"/>
              </a:rPr>
              <a:t>The total curtain quantity is divided across the available service weeks. Nixon Medical then exchanges the planned group each week until every assigned location has completed the selected cycle.</a:t>
            </a:r>
          </a:p>
        </p:txBody>
      </p:sp>
    </p:spTree>
    <p:extLst>
      <p:ext uri="{BB962C8B-B14F-4D97-AF65-F5344CB8AC3E}">
        <p14:creationId xmlns:p14="http://schemas.microsoft.com/office/powerpoint/2010/main" val="1861880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3B43AAE5-FA85-4FE8-9987-37F1FED6DF3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F1FB09-73F6-4E04-800F-A6B00445C29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43B8D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168E27-A857-42DB-A1FC-1B48F31B621D}"/>
              </a:ext>
            </a:extLst>
          </p:cNvPr>
          <p:cNvSpPr>
            <a:spLocks noGrp="1"/>
          </p:cNvSpPr>
          <p:nvPr/>
        </p:nvSpPr>
        <p:spPr>
          <a:xfrm>
            <a:off x="552450" y="247650"/>
            <a:ext cx="52387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1">
                <a:solidFill>
                  <a:srgbClr val="1675B8"/>
                </a:solidFill>
              </a:defRPr>
            </a:pPr>
            <a:r>
              <a:rPr sz="1350" b="1">
                <a:solidFill>
                  <a:srgbClr val="1675B8"/>
                </a:solidFill>
              </a:rPr>
              <a:t>CareShield®  |  Operations Overview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239D6D-D83A-4349-86E8-48A6D81F1FC5}"/>
              </a:ext>
            </a:extLst>
          </p:cNvPr>
          <p:cNvSpPr>
            <a:spLocks noGrp="1"/>
          </p:cNvSpPr>
          <p:nvPr/>
        </p:nvSpPr>
        <p:spPr>
          <a:xfrm>
            <a:off x="552450" y="781050"/>
            <a:ext cx="110871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700" b="1">
                <a:solidFill>
                  <a:srgbClr val="0A2540"/>
                </a:solidFill>
              </a:defRPr>
            </a:pPr>
            <a:r>
              <a:rPr sz="2700" b="1">
                <a:solidFill>
                  <a:srgbClr val="0A2540"/>
                </a:solidFill>
              </a:rPr>
              <a:t>Service owns three customer-facing stages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5A6BF3-57E2-4DAB-89AC-E8015AE207B0}"/>
              </a:ext>
            </a:extLst>
          </p:cNvPr>
          <p:cNvSpPr>
            <a:spLocks noGrp="1"/>
          </p:cNvSpPr>
          <p:nvPr/>
        </p:nvSpPr>
        <p:spPr>
          <a:xfrm>
            <a:off x="552450" y="6286500"/>
            <a:ext cx="11087100" cy="19050"/>
          </a:xfrm>
          <a:prstGeom prst="rect">
            <a:avLst/>
          </a:prstGeom>
          <a:solidFill>
            <a:srgbClr val="D8E2E9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2FD981-C89E-4C51-802D-E632D035B786}"/>
              </a:ext>
            </a:extLst>
          </p:cNvPr>
          <p:cNvSpPr>
            <a:spLocks noGrp="1"/>
          </p:cNvSpPr>
          <p:nvPr/>
        </p:nvSpPr>
        <p:spPr>
          <a:xfrm>
            <a:off x="552450" y="6372225"/>
            <a:ext cx="49530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1">
                <a:solidFill>
                  <a:srgbClr val="51606D"/>
                </a:solidFill>
              </a:defRPr>
            </a:pPr>
            <a:r>
              <a:rPr sz="1125" b="1">
                <a:solidFill>
                  <a:srgbClr val="51606D"/>
                </a:solidFill>
              </a:rPr>
              <a:t>Managed. Tracked. Documented.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F52B8D-1818-43C8-BA69-95B5C4C05103}"/>
              </a:ext>
            </a:extLst>
          </p:cNvPr>
          <p:cNvSpPr>
            <a:spLocks noGrp="1"/>
          </p:cNvSpPr>
          <p:nvPr/>
        </p:nvSpPr>
        <p:spPr>
          <a:xfrm>
            <a:off x="11049000" y="6372225"/>
            <a:ext cx="5905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1125" b="0">
                <a:solidFill>
                  <a:srgbClr val="51606D"/>
                </a:solidFill>
              </a:defRPr>
            </a:pPr>
            <a:r>
              <a:rPr sz="1125" b="0">
                <a:solidFill>
                  <a:srgbClr val="51606D"/>
                </a:solidFill>
              </a:rPr>
              <a:t>9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3FFB5D-70D9-49AF-9016-DB38BACE7510}"/>
              </a:ext>
            </a:extLst>
          </p:cNvPr>
          <p:cNvSpPr>
            <a:spLocks noGrp="1"/>
          </p:cNvSpPr>
          <p:nvPr/>
        </p:nvSpPr>
        <p:spPr>
          <a:xfrm>
            <a:off x="552450" y="1695450"/>
            <a:ext cx="3333750" cy="3476625"/>
          </a:xfrm>
          <a:prstGeom prst="roundRect">
            <a:avLst>
              <a:gd name="adj" fmla="val 3429"/>
            </a:avLst>
          </a:prstGeom>
          <a:solidFill>
            <a:srgbClr val="F3F7F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DC74D41-DF96-4F79-BFA2-B41F52BE08FA}"/>
              </a:ext>
            </a:extLst>
          </p:cNvPr>
          <p:cNvSpPr>
            <a:spLocks noGrp="1"/>
          </p:cNvSpPr>
          <p:nvPr/>
        </p:nvSpPr>
        <p:spPr>
          <a:xfrm>
            <a:off x="762000" y="1905000"/>
            <a:ext cx="438150" cy="438150"/>
          </a:xfrm>
          <a:prstGeom prst="roundRect">
            <a:avLst>
              <a:gd name="adj" fmla="val 26087"/>
            </a:avLst>
          </a:prstGeom>
          <a:solidFill>
            <a:srgbClr val="1675B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916FE0-BC66-4FD1-848E-FC1F10B05064}"/>
              </a:ext>
            </a:extLst>
          </p:cNvPr>
          <p:cNvSpPr>
            <a:spLocks noGrp="1"/>
          </p:cNvSpPr>
          <p:nvPr/>
        </p:nvSpPr>
        <p:spPr>
          <a:xfrm>
            <a:off x="762000" y="1905000"/>
            <a:ext cx="438150" cy="4381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A91019-AA95-425F-A92B-6F8EEE6D758A}"/>
              </a:ext>
            </a:extLst>
          </p:cNvPr>
          <p:cNvSpPr>
            <a:spLocks noGrp="1"/>
          </p:cNvSpPr>
          <p:nvPr/>
        </p:nvSpPr>
        <p:spPr>
          <a:xfrm>
            <a:off x="1333500" y="1914525"/>
            <a:ext cx="2238375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1">
                <a:solidFill>
                  <a:srgbClr val="1675B8"/>
                </a:solidFill>
              </a:defRPr>
            </a:pPr>
            <a:r>
              <a:rPr sz="1800" b="1">
                <a:solidFill>
                  <a:srgbClr val="1675B8"/>
                </a:solidFill>
              </a:rPr>
              <a:t>ASSESS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1B0B8C7-9AFA-4A8F-8FF6-675B3592B9E6}"/>
              </a:ext>
            </a:extLst>
          </p:cNvPr>
          <p:cNvSpPr>
            <a:spLocks noGrp="1"/>
          </p:cNvSpPr>
          <p:nvPr/>
        </p:nvSpPr>
        <p:spPr>
          <a:xfrm>
            <a:off x="790575" y="2609850"/>
            <a:ext cx="2857500" cy="19621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75" b="0">
                <a:solidFill>
                  <a:srgbClr val="0A2540"/>
                </a:solidFill>
              </a:defRPr>
            </a:pPr>
            <a:r>
              <a:rPr sz="1575" b="0">
                <a:solidFill>
                  <a:srgbClr val="0A2540"/>
                </a:solidFill>
              </a:rPr>
              <a:t>Walk every included area, assign a unique Bay ID, document quantities, mesh, track conditions, access and contacts.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ECC1B0A-0162-46EE-82CC-8DAE533D49BB}"/>
              </a:ext>
            </a:extLst>
          </p:cNvPr>
          <p:cNvSpPr>
            <a:spLocks noGrp="1"/>
          </p:cNvSpPr>
          <p:nvPr/>
        </p:nvSpPr>
        <p:spPr>
          <a:xfrm>
            <a:off x="4191000" y="1695450"/>
            <a:ext cx="3333750" cy="3476625"/>
          </a:xfrm>
          <a:prstGeom prst="roundRect">
            <a:avLst>
              <a:gd name="adj" fmla="val 3429"/>
            </a:avLst>
          </a:prstGeom>
          <a:solidFill>
            <a:srgbClr val="E7F3F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27B061D-313E-47C8-91D9-08484EC25E09}"/>
              </a:ext>
            </a:extLst>
          </p:cNvPr>
          <p:cNvSpPr>
            <a:spLocks noGrp="1"/>
          </p:cNvSpPr>
          <p:nvPr/>
        </p:nvSpPr>
        <p:spPr>
          <a:xfrm>
            <a:off x="4400550" y="1905000"/>
            <a:ext cx="438150" cy="438150"/>
          </a:xfrm>
          <a:prstGeom prst="roundRect">
            <a:avLst>
              <a:gd name="adj" fmla="val 26087"/>
            </a:avLst>
          </a:prstGeom>
          <a:solidFill>
            <a:srgbClr val="1675B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181E1D-88CF-41D8-82F9-0BE25B77ABCB}"/>
              </a:ext>
            </a:extLst>
          </p:cNvPr>
          <p:cNvSpPr>
            <a:spLocks noGrp="1"/>
          </p:cNvSpPr>
          <p:nvPr/>
        </p:nvSpPr>
        <p:spPr>
          <a:xfrm>
            <a:off x="4400550" y="1905000"/>
            <a:ext cx="438150" cy="4381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3F2F2DA-12FA-4BA0-9314-A97F8FE67A02}"/>
              </a:ext>
            </a:extLst>
          </p:cNvPr>
          <p:cNvSpPr>
            <a:spLocks noGrp="1"/>
          </p:cNvSpPr>
          <p:nvPr/>
        </p:nvSpPr>
        <p:spPr>
          <a:xfrm>
            <a:off x="4972050" y="1914525"/>
            <a:ext cx="2238375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1">
                <a:solidFill>
                  <a:srgbClr val="1675B8"/>
                </a:solidFill>
              </a:defRPr>
            </a:pPr>
            <a:r>
              <a:rPr sz="1800" b="1">
                <a:solidFill>
                  <a:srgbClr val="1675B8"/>
                </a:solidFill>
              </a:rPr>
              <a:t>INSTALL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37EA46-D2B6-432A-83F4-3F65256134E9}"/>
              </a:ext>
            </a:extLst>
          </p:cNvPr>
          <p:cNvSpPr>
            <a:spLocks noGrp="1"/>
          </p:cNvSpPr>
          <p:nvPr/>
        </p:nvSpPr>
        <p:spPr>
          <a:xfrm>
            <a:off x="4429125" y="2609850"/>
            <a:ext cx="2857500" cy="19621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75" b="0">
                <a:solidFill>
                  <a:srgbClr val="0A2540"/>
                </a:solidFill>
              </a:defRPr>
            </a:pPr>
            <a:r>
              <a:rPr sz="1575" b="0">
                <a:solidFill>
                  <a:srgbClr val="0A2540"/>
                </a:solidFill>
              </a:rPr>
              <a:t>Use the Delivery Note and Bay map, verify fit and operation, scan every installed curtain and confirm green OK.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58A0521-95F4-40FF-B614-066BB6C5D63A}"/>
              </a:ext>
            </a:extLst>
          </p:cNvPr>
          <p:cNvSpPr>
            <a:spLocks noGrp="1"/>
          </p:cNvSpPr>
          <p:nvPr/>
        </p:nvSpPr>
        <p:spPr>
          <a:xfrm>
            <a:off x="7829550" y="1695450"/>
            <a:ext cx="3333750" cy="3476625"/>
          </a:xfrm>
          <a:prstGeom prst="roundRect">
            <a:avLst>
              <a:gd name="adj" fmla="val 3429"/>
            </a:avLst>
          </a:prstGeom>
          <a:solidFill>
            <a:srgbClr val="F3F7F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6CF285D-6730-40E3-9507-AACC0806695A}"/>
              </a:ext>
            </a:extLst>
          </p:cNvPr>
          <p:cNvSpPr>
            <a:spLocks noGrp="1"/>
          </p:cNvSpPr>
          <p:nvPr/>
        </p:nvSpPr>
        <p:spPr>
          <a:xfrm>
            <a:off x="8039100" y="1905000"/>
            <a:ext cx="438150" cy="438150"/>
          </a:xfrm>
          <a:prstGeom prst="roundRect">
            <a:avLst>
              <a:gd name="adj" fmla="val 26087"/>
            </a:avLst>
          </a:prstGeom>
          <a:solidFill>
            <a:srgbClr val="1675B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B432820-1005-4568-A153-AC74A9C133C2}"/>
              </a:ext>
            </a:extLst>
          </p:cNvPr>
          <p:cNvSpPr>
            <a:spLocks noGrp="1"/>
          </p:cNvSpPr>
          <p:nvPr/>
        </p:nvSpPr>
        <p:spPr>
          <a:xfrm>
            <a:off x="8039100" y="1905000"/>
            <a:ext cx="438150" cy="4381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7C340B8-7A12-4E72-AC69-C2BAA59D774C}"/>
              </a:ext>
            </a:extLst>
          </p:cNvPr>
          <p:cNvSpPr>
            <a:spLocks noGrp="1"/>
          </p:cNvSpPr>
          <p:nvPr/>
        </p:nvSpPr>
        <p:spPr>
          <a:xfrm>
            <a:off x="8610600" y="1914525"/>
            <a:ext cx="2238375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1">
                <a:solidFill>
                  <a:srgbClr val="1675B8"/>
                </a:solidFill>
              </a:defRPr>
            </a:pPr>
            <a:r>
              <a:rPr sz="1800" b="1">
                <a:solidFill>
                  <a:srgbClr val="1675B8"/>
                </a:solidFill>
              </a:rPr>
              <a:t>EXCHANGE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63B14A6-5634-4259-B324-F2AAA9CE8E73}"/>
              </a:ext>
            </a:extLst>
          </p:cNvPr>
          <p:cNvSpPr>
            <a:spLocks noGrp="1"/>
          </p:cNvSpPr>
          <p:nvPr/>
        </p:nvSpPr>
        <p:spPr>
          <a:xfrm>
            <a:off x="8067675" y="2609850"/>
            <a:ext cx="2857500" cy="19621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75" b="0">
                <a:solidFill>
                  <a:srgbClr val="0A2540"/>
                </a:solidFill>
              </a:defRPr>
            </a:pPr>
            <a:r>
              <a:rPr sz="1575" b="0">
                <a:solidFill>
                  <a:srgbClr val="0A2540"/>
                </a:solidFill>
              </a:rPr>
              <a:t>Follow the scheduled Bay IDs, install and scan clean curtains, bag and return soiled curtains, then IN SCAN at the plant.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6CD1207-B5D4-4ED8-B375-85851028E9B1}"/>
              </a:ext>
            </a:extLst>
          </p:cNvPr>
          <p:cNvSpPr>
            <a:spLocks noGrp="1"/>
          </p:cNvSpPr>
          <p:nvPr/>
        </p:nvSpPr>
        <p:spPr>
          <a:xfrm>
            <a:off x="1000125" y="5429250"/>
            <a:ext cx="10191750" cy="3619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800" b="1">
                <a:solidFill>
                  <a:srgbClr val="0A2540"/>
                </a:solidFill>
              </a:defRPr>
            </a:pPr>
            <a:r>
              <a:rPr sz="1800" b="1" dirty="0">
                <a:solidFill>
                  <a:srgbClr val="0A2540"/>
                </a:solidFill>
              </a:rPr>
              <a:t>Every Bay, </a:t>
            </a:r>
            <a:r>
              <a:rPr lang="en-US" sz="1800" b="1" dirty="0">
                <a:solidFill>
                  <a:srgbClr val="0A2540"/>
                </a:solidFill>
              </a:rPr>
              <a:t>E</a:t>
            </a:r>
            <a:r>
              <a:rPr sz="1800" b="1" dirty="0">
                <a:solidFill>
                  <a:srgbClr val="0A2540"/>
                </a:solidFill>
              </a:rPr>
              <a:t>very </a:t>
            </a:r>
            <a:r>
              <a:rPr lang="en-US" sz="1800" b="1" dirty="0">
                <a:solidFill>
                  <a:srgbClr val="0A2540"/>
                </a:solidFill>
              </a:rPr>
              <a:t>C</a:t>
            </a:r>
            <a:r>
              <a:rPr sz="1800" b="1" dirty="0">
                <a:solidFill>
                  <a:srgbClr val="0A2540"/>
                </a:solidFill>
              </a:rPr>
              <a:t>urtain and </a:t>
            </a:r>
            <a:r>
              <a:rPr lang="en-US" sz="1800" b="1" dirty="0">
                <a:solidFill>
                  <a:srgbClr val="0A2540"/>
                </a:solidFill>
              </a:rPr>
              <a:t>E</a:t>
            </a:r>
            <a:r>
              <a:rPr sz="1800" b="1" dirty="0">
                <a:solidFill>
                  <a:srgbClr val="0A2540"/>
                </a:solidFill>
              </a:rPr>
              <a:t>very </a:t>
            </a:r>
            <a:r>
              <a:rPr lang="en-US" b="1" dirty="0">
                <a:solidFill>
                  <a:srgbClr val="0A2540"/>
                </a:solidFill>
              </a:rPr>
              <a:t>U</a:t>
            </a:r>
            <a:r>
              <a:rPr sz="1800" b="1" dirty="0">
                <a:solidFill>
                  <a:srgbClr val="0A2540"/>
                </a:solidFill>
              </a:rPr>
              <a:t>nresolved </a:t>
            </a:r>
            <a:r>
              <a:rPr lang="en-US" b="1" dirty="0">
                <a:solidFill>
                  <a:srgbClr val="0A2540"/>
                </a:solidFill>
              </a:rPr>
              <a:t>I</a:t>
            </a:r>
            <a:r>
              <a:rPr sz="1800" b="1" dirty="0">
                <a:solidFill>
                  <a:srgbClr val="0A2540"/>
                </a:solidFill>
              </a:rPr>
              <a:t>ssue must be documented.</a:t>
            </a:r>
          </a:p>
        </p:txBody>
      </p:sp>
    </p:spTree>
    <p:extLst>
      <p:ext uri="{BB962C8B-B14F-4D97-AF65-F5344CB8AC3E}">
        <p14:creationId xmlns:p14="http://schemas.microsoft.com/office/powerpoint/2010/main" val="349513676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1234</Words>
  <Application>Microsoft Office PowerPoint</Application>
  <DocSecurity>0</DocSecurity>
  <PresentationFormat>Widescreen</PresentationFormat>
  <Paragraphs>189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Calibri</vt:lpstr>
      <vt:lpstr>Trebuchet MS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Adran Gandarilla</cp:lastModifiedBy>
  <cp:revision>2</cp:revision>
  <dcterms:created xsi:type="dcterms:W3CDTF">2026-07-24T19:22:32Z</dcterms:created>
  <dcterms:modified xsi:type="dcterms:W3CDTF">2026-07-24T19:43:27Z</dcterms:modified>
</cp:coreProperties>
</file>