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70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e Forsyth" userId="66a6a8e1-1a4c-4532-b44d-5b5b3234e805" providerId="ADAL" clId="{13A9E53F-5463-4F82-B79B-4BBCDDC33635}"/>
    <pc:docChg chg="custSel addSld modSld">
      <pc:chgData name="Dave Forsyth" userId="66a6a8e1-1a4c-4532-b44d-5b5b3234e805" providerId="ADAL" clId="{13A9E53F-5463-4F82-B79B-4BBCDDC33635}" dt="2026-04-29T21:56:53.920" v="884" actId="20577"/>
      <pc:docMkLst>
        <pc:docMk/>
      </pc:docMkLst>
      <pc:sldChg chg="modSp mod">
        <pc:chgData name="Dave Forsyth" userId="66a6a8e1-1a4c-4532-b44d-5b5b3234e805" providerId="ADAL" clId="{13A9E53F-5463-4F82-B79B-4BBCDDC33635}" dt="2026-03-05T17:42:57.417" v="873" actId="1076"/>
        <pc:sldMkLst>
          <pc:docMk/>
          <pc:sldMk cId="2346760513" sldId="257"/>
        </pc:sldMkLst>
      </pc:sldChg>
      <pc:sldChg chg="modSp new mod">
        <pc:chgData name="Dave Forsyth" userId="66a6a8e1-1a4c-4532-b44d-5b5b3234e805" providerId="ADAL" clId="{13A9E53F-5463-4F82-B79B-4BBCDDC33635}" dt="2026-04-29T21:56:53.920" v="884" actId="20577"/>
        <pc:sldMkLst>
          <pc:docMk/>
          <pc:sldMk cId="1816302567" sldId="259"/>
        </pc:sldMkLst>
        <pc:spChg chg="mod">
          <ac:chgData name="Dave Forsyth" userId="66a6a8e1-1a4c-4532-b44d-5b5b3234e805" providerId="ADAL" clId="{13A9E53F-5463-4F82-B79B-4BBCDDC33635}" dt="2026-04-29T21:56:53.920" v="884" actId="20577"/>
          <ac:spMkLst>
            <pc:docMk/>
            <pc:sldMk cId="1816302567" sldId="259"/>
            <ac:spMk id="3" creationId="{DB18A955-D9EE-E21A-CD6E-6AD0CFD6181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5B520-576B-D8B3-1755-25F2F227A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1AEE6D-27B3-95E7-EC9B-CC0742CBE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C544B-51F4-25FA-7A08-6C11EB4C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B021C-EAA2-09E7-E8A2-70EE7FC29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8347A-C111-AE05-CF08-8A857E45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97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74F95-6815-C343-FD66-A5737EBCD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9EE1C6-C2B8-AAC3-F7EA-08D991B39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8F20C1-DAFA-A07C-9721-B4D0161F1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EB5755-55E1-083A-4FE7-36845F3C6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ADABCE-4D38-E76B-FC87-9FD6397B5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2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8C93B5-EE68-E9FF-5CF1-479E7028B6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997D0-15A7-21C5-5AF2-D7C0B191DD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E9E03-756D-0B41-FD80-8F015FE2D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5387D-0864-283C-370F-904D33024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039705-C0A6-52E2-80EB-6646FC1E6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77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5A5451-8BBA-B321-106A-09D7B49A8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A5CF8-5C74-D04D-750A-70D266B71F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5E6CD-EEC1-48AC-89FD-429F43ED8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86D3F-BFCE-F0A2-8A70-C4BB228D5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4DCDC-0324-7B61-3C45-3802CE032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91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1A14B-6A0F-6523-88FB-7E749E9C7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B8E117-882F-DB85-ECC0-AD92F602F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0DD43-3A24-99EA-833E-4D5CD8DC4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DEBF6-1062-A159-6F65-3BBD85D97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7A238-4257-48D9-50A7-453376BE3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6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7FB83-C29D-7445-FF77-26FAE91D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C14E2-E991-CB19-1412-C77A4439A3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06933A-C11A-0CE0-7EAA-A3B38DD6DB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E75E8-3D55-8B24-02D4-ED647B1FC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B943F8-12B5-808E-CA62-6AE5F52F8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CE7FAF-6EA0-F59D-C61D-60CDB1DD9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4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E0C55-4A94-B718-00E1-BAA45B364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1653A-672E-8059-C0AF-27C6ECC29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8D5CC0-BCA8-4E89-1E0C-70F03DF4D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530508-6A0B-447B-BCF4-26F89BF7EB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CFAB62-7C86-D935-0D65-EF0D1E0C4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90F8B1-9CFE-7CA7-2AD7-3B12751FC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E4CCFA-0321-7E47-9D9C-CB7D07178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A04455-CA3E-A193-63A2-D8FE37DE4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59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FD6D8-CDA6-9B50-5949-E6FE083BD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9BEF2D-F7F9-FB68-B39F-496316A80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3B6A47-7CB1-F171-6E2C-E6076C7A4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310A6C-3471-C715-2DE2-7C4AAA59C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30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796A1B-4AA1-6B2F-FE19-E4B6AF0D6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74182E-3319-12EB-4A91-88FE5C5A1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117A1B-FDCF-5BB4-1719-574F8AE3A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3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251A7-817D-CB52-DBAC-D514527F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49169-A7B9-BD80-9E00-010DCC06F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B6E785-48FB-8D21-1236-219BF9C17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0D348-5FDD-A416-9E17-8635EAB81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9ADF28-25FD-9C07-47C1-AF0186178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98DB05-06F3-239A-5E98-898FB33E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310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CD6A5-C1F6-5627-EEBA-A43A97661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88D9C4-61B0-0396-E176-C182C1E945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EF6F47-F4EA-1735-FABF-EBCE2DBF2A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83DA16-55CA-A36F-EBB0-581B85D30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5B1A7-21F0-6EB0-09D3-52590C88B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4215C8-8345-C3B5-544C-0302BD23E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00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D61926-48A5-8601-BDA6-E227E7220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0525F2-FAC2-FC6E-6A81-DA06CCF2F6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8431F-FBB3-3D40-D4CC-530D003C3D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D64E61-E451-4373-ACBA-C54C20F0F6F0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57478-5855-AC6E-E341-D884F7A9C1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73ECCF-7350-98D6-B6A5-903C280BC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5244AA-3318-43EA-9F73-097705725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3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BD16B-6C55-10DE-FFAC-43D8006A4A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E3A3084-0332-BBE6-6BAD-FD24BB9D55D6}"/>
              </a:ext>
            </a:extLst>
          </p:cNvPr>
          <p:cNvSpPr/>
          <p:nvPr/>
        </p:nvSpPr>
        <p:spPr>
          <a:xfrm>
            <a:off x="6864280" y="5328659"/>
            <a:ext cx="2304855" cy="8549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Elsi Davis</a:t>
            </a:r>
          </a:p>
          <a:p>
            <a:pPr algn="ctr"/>
            <a:r>
              <a:rPr lang="en-US" sz="1600" dirty="0"/>
              <a:t>(Human)</a:t>
            </a:r>
          </a:p>
        </p:txBody>
      </p:sp>
      <p:sp>
        <p:nvSpPr>
          <p:cNvPr id="5" name="Rectangle: Single Corner Snipped 4">
            <a:extLst>
              <a:ext uri="{FF2B5EF4-FFF2-40B4-BE49-F238E27FC236}">
                <a16:creationId xmlns:a16="http://schemas.microsoft.com/office/drawing/2014/main" id="{D9E9EC8D-6839-8511-F168-3E673994212A}"/>
              </a:ext>
            </a:extLst>
          </p:cNvPr>
          <p:cNvSpPr/>
          <p:nvPr/>
        </p:nvSpPr>
        <p:spPr>
          <a:xfrm>
            <a:off x="542036" y="2253963"/>
            <a:ext cx="2304855" cy="871533"/>
          </a:xfrm>
          <a:prstGeom prst="snip1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Elsi Davis Painting </a:t>
            </a:r>
          </a:p>
          <a:p>
            <a:pPr algn="ctr"/>
            <a:r>
              <a:rPr lang="en-US" sz="1600" dirty="0"/>
              <a:t>(Sole Proprietorship)</a:t>
            </a:r>
          </a:p>
        </p:txBody>
      </p:sp>
      <p:sp>
        <p:nvSpPr>
          <p:cNvPr id="6" name="Rectangle: Top Corners Snipped 5">
            <a:extLst>
              <a:ext uri="{FF2B5EF4-FFF2-40B4-BE49-F238E27FC236}">
                <a16:creationId xmlns:a16="http://schemas.microsoft.com/office/drawing/2014/main" id="{9BDD2322-FE43-6FA6-2581-744612EEA614}"/>
              </a:ext>
            </a:extLst>
          </p:cNvPr>
          <p:cNvSpPr/>
          <p:nvPr/>
        </p:nvSpPr>
        <p:spPr>
          <a:xfrm>
            <a:off x="3685883" y="486565"/>
            <a:ext cx="2064470" cy="871533"/>
          </a:xfrm>
          <a:prstGeom prst="snip2Same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ABC, Inc. (POC)</a:t>
            </a:r>
          </a:p>
          <a:p>
            <a:pPr algn="ctr"/>
            <a:r>
              <a:rPr lang="en-US" sz="1600" dirty="0"/>
              <a:t>(Business)</a:t>
            </a:r>
          </a:p>
        </p:txBody>
      </p:sp>
      <p:sp>
        <p:nvSpPr>
          <p:cNvPr id="2" name="Rectangle: Top Corners Snipped 1">
            <a:extLst>
              <a:ext uri="{FF2B5EF4-FFF2-40B4-BE49-F238E27FC236}">
                <a16:creationId xmlns:a16="http://schemas.microsoft.com/office/drawing/2014/main" id="{CEB8479A-6B70-58DD-D96D-6F32B44D8451}"/>
              </a:ext>
            </a:extLst>
          </p:cNvPr>
          <p:cNvSpPr/>
          <p:nvPr/>
        </p:nvSpPr>
        <p:spPr>
          <a:xfrm>
            <a:off x="6821080" y="4021774"/>
            <a:ext cx="2304854" cy="871533"/>
          </a:xfrm>
          <a:prstGeom prst="snip2Same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XYZ, LLC</a:t>
            </a:r>
          </a:p>
          <a:p>
            <a:pPr algn="ctr"/>
            <a:r>
              <a:rPr lang="en-US" sz="1600" dirty="0"/>
              <a:t>(Business)</a:t>
            </a:r>
          </a:p>
        </p:txBody>
      </p:sp>
      <p:sp>
        <p:nvSpPr>
          <p:cNvPr id="3" name="Rectangle: Top Corners Snipped 2">
            <a:extLst>
              <a:ext uri="{FF2B5EF4-FFF2-40B4-BE49-F238E27FC236}">
                <a16:creationId xmlns:a16="http://schemas.microsoft.com/office/drawing/2014/main" id="{C62668EF-63C6-5470-BA3D-4653BDCC71F8}"/>
              </a:ext>
            </a:extLst>
          </p:cNvPr>
          <p:cNvSpPr/>
          <p:nvPr/>
        </p:nvSpPr>
        <p:spPr>
          <a:xfrm>
            <a:off x="6821080" y="2270460"/>
            <a:ext cx="2304854" cy="871533"/>
          </a:xfrm>
          <a:prstGeom prst="snip2Same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LMNO, LLP</a:t>
            </a:r>
          </a:p>
          <a:p>
            <a:pPr algn="ctr"/>
            <a:r>
              <a:rPr lang="en-US" dirty="0"/>
              <a:t>(Business)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2887B39-CEE1-1EAD-3BA5-1DAAFDDC6302}"/>
              </a:ext>
            </a:extLst>
          </p:cNvPr>
          <p:cNvSpPr/>
          <p:nvPr/>
        </p:nvSpPr>
        <p:spPr>
          <a:xfrm>
            <a:off x="4228700" y="4013111"/>
            <a:ext cx="2304855" cy="8715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Summer Rodriguez</a:t>
            </a:r>
          </a:p>
          <a:p>
            <a:pPr algn="ctr"/>
            <a:r>
              <a:rPr lang="en-US" dirty="0"/>
              <a:t>(Human)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DBAF4D-EF68-38CC-F581-4125915F7D8A}"/>
              </a:ext>
            </a:extLst>
          </p:cNvPr>
          <p:cNvSpPr/>
          <p:nvPr/>
        </p:nvSpPr>
        <p:spPr>
          <a:xfrm>
            <a:off x="9499859" y="4021774"/>
            <a:ext cx="2304855" cy="8715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Kwame Richardson (Human)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CA23FF-AA53-97B1-C68A-299AD9DC0175}"/>
              </a:ext>
            </a:extLst>
          </p:cNvPr>
          <p:cNvSpPr/>
          <p:nvPr/>
        </p:nvSpPr>
        <p:spPr>
          <a:xfrm>
            <a:off x="3565691" y="2253963"/>
            <a:ext cx="2304855" cy="8715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Kwame Richardson (Human)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E4C8CF-78F6-EBF5-CC3B-2F93BB05C679}"/>
              </a:ext>
            </a:extLst>
          </p:cNvPr>
          <p:cNvSpPr/>
          <p:nvPr/>
        </p:nvSpPr>
        <p:spPr>
          <a:xfrm>
            <a:off x="542034" y="3996201"/>
            <a:ext cx="2304855" cy="8715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Elsi Davis</a:t>
            </a:r>
          </a:p>
          <a:p>
            <a:pPr algn="ctr"/>
            <a:r>
              <a:rPr lang="en-US" sz="1600" dirty="0"/>
              <a:t>(Human)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A7BF4C8-7D86-6AEB-D483-95D7377CD355}"/>
              </a:ext>
            </a:extLst>
          </p:cNvPr>
          <p:cNvCxnSpPr>
            <a:cxnSpLocks/>
          </p:cNvCxnSpPr>
          <p:nvPr/>
        </p:nvCxnSpPr>
        <p:spPr>
          <a:xfrm>
            <a:off x="4718118" y="1358098"/>
            <a:ext cx="0" cy="4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998A6B6-261B-1553-9687-521B0DCC1085}"/>
              </a:ext>
            </a:extLst>
          </p:cNvPr>
          <p:cNvCxnSpPr>
            <a:cxnSpLocks/>
          </p:cNvCxnSpPr>
          <p:nvPr/>
        </p:nvCxnSpPr>
        <p:spPr>
          <a:xfrm flipH="1" flipV="1">
            <a:off x="1694461" y="1809947"/>
            <a:ext cx="6322246" cy="164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C15A6AE-0C00-1F70-3101-7554C1C50B15}"/>
              </a:ext>
            </a:extLst>
          </p:cNvPr>
          <p:cNvCxnSpPr>
            <a:cxnSpLocks/>
          </p:cNvCxnSpPr>
          <p:nvPr/>
        </p:nvCxnSpPr>
        <p:spPr>
          <a:xfrm>
            <a:off x="1706248" y="1809947"/>
            <a:ext cx="0" cy="4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0EBC9C7-962F-DAB1-B4D1-0B150735BCCA}"/>
              </a:ext>
            </a:extLst>
          </p:cNvPr>
          <p:cNvCxnSpPr>
            <a:cxnSpLocks/>
          </p:cNvCxnSpPr>
          <p:nvPr/>
        </p:nvCxnSpPr>
        <p:spPr>
          <a:xfrm>
            <a:off x="8016707" y="1826444"/>
            <a:ext cx="0" cy="4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C4DF2D0-718E-DD64-795A-F73FD6606339}"/>
              </a:ext>
            </a:extLst>
          </p:cNvPr>
          <p:cNvCxnSpPr>
            <a:cxnSpLocks/>
          </p:cNvCxnSpPr>
          <p:nvPr/>
        </p:nvCxnSpPr>
        <p:spPr>
          <a:xfrm>
            <a:off x="4718119" y="1809947"/>
            <a:ext cx="0" cy="4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02F04E2-FECE-3BFB-D1C4-9750544E636C}"/>
              </a:ext>
            </a:extLst>
          </p:cNvPr>
          <p:cNvCxnSpPr>
            <a:cxnSpLocks/>
          </p:cNvCxnSpPr>
          <p:nvPr/>
        </p:nvCxnSpPr>
        <p:spPr>
          <a:xfrm>
            <a:off x="1708607" y="3125495"/>
            <a:ext cx="0" cy="4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206D259-7D27-FA65-E38D-F94B402E1BAD}"/>
              </a:ext>
            </a:extLst>
          </p:cNvPr>
          <p:cNvCxnSpPr>
            <a:cxnSpLocks/>
          </p:cNvCxnSpPr>
          <p:nvPr/>
        </p:nvCxnSpPr>
        <p:spPr>
          <a:xfrm>
            <a:off x="1706247" y="3560848"/>
            <a:ext cx="0" cy="4357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F300752-D25C-1837-BEED-A65B4B7F2DFA}"/>
              </a:ext>
            </a:extLst>
          </p:cNvPr>
          <p:cNvCxnSpPr>
            <a:cxnSpLocks/>
          </p:cNvCxnSpPr>
          <p:nvPr/>
        </p:nvCxnSpPr>
        <p:spPr>
          <a:xfrm flipH="1" flipV="1">
            <a:off x="5381128" y="3560848"/>
            <a:ext cx="5271160" cy="169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39D5D9A-A11F-6167-4BF6-520D48259450}"/>
              </a:ext>
            </a:extLst>
          </p:cNvPr>
          <p:cNvCxnSpPr>
            <a:cxnSpLocks/>
          </p:cNvCxnSpPr>
          <p:nvPr/>
        </p:nvCxnSpPr>
        <p:spPr>
          <a:xfrm>
            <a:off x="7973507" y="3116832"/>
            <a:ext cx="0" cy="4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E5C5247-7457-645F-9D53-4161F3A30D94}"/>
              </a:ext>
            </a:extLst>
          </p:cNvPr>
          <p:cNvCxnSpPr>
            <a:cxnSpLocks/>
          </p:cNvCxnSpPr>
          <p:nvPr/>
        </p:nvCxnSpPr>
        <p:spPr>
          <a:xfrm>
            <a:off x="7973508" y="3577759"/>
            <a:ext cx="0" cy="4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C7AA094-B8CF-6DDE-B066-6641EA1F1059}"/>
              </a:ext>
            </a:extLst>
          </p:cNvPr>
          <p:cNvCxnSpPr>
            <a:cxnSpLocks/>
          </p:cNvCxnSpPr>
          <p:nvPr/>
        </p:nvCxnSpPr>
        <p:spPr>
          <a:xfrm>
            <a:off x="5381136" y="3560849"/>
            <a:ext cx="0" cy="4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9436189-ECD4-66CD-E69C-7DFE353A70C2}"/>
              </a:ext>
            </a:extLst>
          </p:cNvPr>
          <p:cNvCxnSpPr>
            <a:cxnSpLocks/>
          </p:cNvCxnSpPr>
          <p:nvPr/>
        </p:nvCxnSpPr>
        <p:spPr>
          <a:xfrm>
            <a:off x="10652287" y="3569303"/>
            <a:ext cx="0" cy="4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B5ED7AF-41A9-0E59-6DF9-C1A44F2A5751}"/>
              </a:ext>
            </a:extLst>
          </p:cNvPr>
          <p:cNvCxnSpPr>
            <a:cxnSpLocks/>
          </p:cNvCxnSpPr>
          <p:nvPr/>
        </p:nvCxnSpPr>
        <p:spPr>
          <a:xfrm>
            <a:off x="7973507" y="4893307"/>
            <a:ext cx="0" cy="4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8A5695B4-DD08-FCD1-C9DD-A49AD43CFEFE}"/>
              </a:ext>
            </a:extLst>
          </p:cNvPr>
          <p:cNvSpPr txBox="1"/>
          <p:nvPr/>
        </p:nvSpPr>
        <p:spPr>
          <a:xfrm>
            <a:off x="7864309" y="737665"/>
            <a:ext cx="3271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Borrower Ownership Structure</a:t>
            </a:r>
          </a:p>
        </p:txBody>
      </p:sp>
    </p:spTree>
    <p:extLst>
      <p:ext uri="{BB962C8B-B14F-4D97-AF65-F5344CB8AC3E}">
        <p14:creationId xmlns:p14="http://schemas.microsoft.com/office/powerpoint/2010/main" val="2397221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64E3F-2407-91D3-10A1-0819A1704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2C65724-D257-BEEC-C460-18047DE6F08E}"/>
              </a:ext>
            </a:extLst>
          </p:cNvPr>
          <p:cNvSpPr/>
          <p:nvPr/>
        </p:nvSpPr>
        <p:spPr>
          <a:xfrm>
            <a:off x="6726811" y="996018"/>
            <a:ext cx="2304855" cy="8549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Elsi Davis</a:t>
            </a:r>
          </a:p>
          <a:p>
            <a:pPr algn="ctr"/>
            <a:r>
              <a:rPr lang="en-US" sz="1600" dirty="0"/>
              <a:t>(Human)</a:t>
            </a:r>
          </a:p>
        </p:txBody>
      </p:sp>
      <p:sp>
        <p:nvSpPr>
          <p:cNvPr id="5" name="Rectangle: Single Corner Snipped 4">
            <a:extLst>
              <a:ext uri="{FF2B5EF4-FFF2-40B4-BE49-F238E27FC236}">
                <a16:creationId xmlns:a16="http://schemas.microsoft.com/office/drawing/2014/main" id="{65D5BD71-B2BD-A6AD-821E-7EECBA522D8C}"/>
              </a:ext>
            </a:extLst>
          </p:cNvPr>
          <p:cNvSpPr/>
          <p:nvPr/>
        </p:nvSpPr>
        <p:spPr>
          <a:xfrm>
            <a:off x="404568" y="4039866"/>
            <a:ext cx="2304855" cy="871533"/>
          </a:xfrm>
          <a:prstGeom prst="snip1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Elsi Davis Painting </a:t>
            </a:r>
          </a:p>
          <a:p>
            <a:pPr algn="ctr"/>
            <a:r>
              <a:rPr lang="en-US" sz="1600" dirty="0"/>
              <a:t>(Sole Proprietorship)</a:t>
            </a:r>
          </a:p>
        </p:txBody>
      </p:sp>
      <p:sp>
        <p:nvSpPr>
          <p:cNvPr id="6" name="Rectangle: Top Corners Snipped 5">
            <a:extLst>
              <a:ext uri="{FF2B5EF4-FFF2-40B4-BE49-F238E27FC236}">
                <a16:creationId xmlns:a16="http://schemas.microsoft.com/office/drawing/2014/main" id="{12E63CE1-8FEE-5B44-9F50-DB6E1F32AF85}"/>
              </a:ext>
            </a:extLst>
          </p:cNvPr>
          <p:cNvSpPr/>
          <p:nvPr/>
        </p:nvSpPr>
        <p:spPr>
          <a:xfrm>
            <a:off x="3685882" y="5747516"/>
            <a:ext cx="2064470" cy="871533"/>
          </a:xfrm>
          <a:prstGeom prst="snip2Same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ABC, Inc. (POC)</a:t>
            </a:r>
          </a:p>
          <a:p>
            <a:pPr algn="ctr"/>
            <a:r>
              <a:rPr lang="en-US" sz="1600" dirty="0"/>
              <a:t>(Business)</a:t>
            </a:r>
          </a:p>
        </p:txBody>
      </p:sp>
      <p:sp>
        <p:nvSpPr>
          <p:cNvPr id="2" name="Rectangle: Top Corners Snipped 1">
            <a:extLst>
              <a:ext uri="{FF2B5EF4-FFF2-40B4-BE49-F238E27FC236}">
                <a16:creationId xmlns:a16="http://schemas.microsoft.com/office/drawing/2014/main" id="{0752DE23-AC1F-F1E9-5DF4-7FABF23A832B}"/>
              </a:ext>
            </a:extLst>
          </p:cNvPr>
          <p:cNvSpPr/>
          <p:nvPr/>
        </p:nvSpPr>
        <p:spPr>
          <a:xfrm>
            <a:off x="6738605" y="2303445"/>
            <a:ext cx="2304854" cy="871533"/>
          </a:xfrm>
          <a:prstGeom prst="snip2Same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XYZ, LLC</a:t>
            </a:r>
          </a:p>
          <a:p>
            <a:pPr algn="ctr"/>
            <a:r>
              <a:rPr lang="en-US" sz="1600" dirty="0"/>
              <a:t>(Business)</a:t>
            </a:r>
          </a:p>
        </p:txBody>
      </p:sp>
      <p:sp>
        <p:nvSpPr>
          <p:cNvPr id="3" name="Rectangle: Top Corners Snipped 2">
            <a:extLst>
              <a:ext uri="{FF2B5EF4-FFF2-40B4-BE49-F238E27FC236}">
                <a16:creationId xmlns:a16="http://schemas.microsoft.com/office/drawing/2014/main" id="{6E4F935B-A039-F700-BC14-1665ED271171}"/>
              </a:ext>
            </a:extLst>
          </p:cNvPr>
          <p:cNvSpPr/>
          <p:nvPr/>
        </p:nvSpPr>
        <p:spPr>
          <a:xfrm>
            <a:off x="6726812" y="4039866"/>
            <a:ext cx="2304854" cy="871533"/>
          </a:xfrm>
          <a:prstGeom prst="snip2SameRect">
            <a:avLst/>
          </a:prstGeom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LMNO, LLP</a:t>
            </a:r>
          </a:p>
          <a:p>
            <a:pPr algn="ctr"/>
            <a:r>
              <a:rPr lang="en-US" dirty="0"/>
              <a:t>(Business)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77EE006-4D52-8CA7-AE83-DB9BC063E581}"/>
              </a:ext>
            </a:extLst>
          </p:cNvPr>
          <p:cNvSpPr/>
          <p:nvPr/>
        </p:nvSpPr>
        <p:spPr>
          <a:xfrm>
            <a:off x="4185499" y="2313447"/>
            <a:ext cx="2304855" cy="8715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Summer Rodriguez</a:t>
            </a:r>
          </a:p>
          <a:p>
            <a:pPr algn="ctr"/>
            <a:r>
              <a:rPr lang="en-US" dirty="0"/>
              <a:t>(Human)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E26F41-FB3C-CA53-2A58-AE32BA755CCD}"/>
              </a:ext>
            </a:extLst>
          </p:cNvPr>
          <p:cNvSpPr/>
          <p:nvPr/>
        </p:nvSpPr>
        <p:spPr>
          <a:xfrm>
            <a:off x="9456659" y="2343501"/>
            <a:ext cx="2304855" cy="8715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Kwame Richardson (Human)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1A37EFE-A76E-C15E-D99A-711389BEB56E}"/>
              </a:ext>
            </a:extLst>
          </p:cNvPr>
          <p:cNvSpPr/>
          <p:nvPr/>
        </p:nvSpPr>
        <p:spPr>
          <a:xfrm>
            <a:off x="3565689" y="4039866"/>
            <a:ext cx="2304855" cy="8715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Kwame Richardson (Human)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797F4F-93C2-0176-322A-22FCBF4F728A}"/>
              </a:ext>
            </a:extLst>
          </p:cNvPr>
          <p:cNvSpPr/>
          <p:nvPr/>
        </p:nvSpPr>
        <p:spPr>
          <a:xfrm>
            <a:off x="404561" y="2323296"/>
            <a:ext cx="2304855" cy="87153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Elsi Davis</a:t>
            </a:r>
          </a:p>
          <a:p>
            <a:pPr algn="ctr"/>
            <a:r>
              <a:rPr lang="en-US" sz="1600" dirty="0"/>
              <a:t>(Human)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8030CCE-9F13-11F1-1CD1-4622023E76FD}"/>
              </a:ext>
            </a:extLst>
          </p:cNvPr>
          <p:cNvCxnSpPr>
            <a:cxnSpLocks/>
          </p:cNvCxnSpPr>
          <p:nvPr/>
        </p:nvCxnSpPr>
        <p:spPr>
          <a:xfrm>
            <a:off x="4718117" y="5303500"/>
            <a:ext cx="0" cy="44401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1A45CD1-4196-3DDC-D3F7-E570A409DACC}"/>
              </a:ext>
            </a:extLst>
          </p:cNvPr>
          <p:cNvCxnSpPr>
            <a:cxnSpLocks/>
          </p:cNvCxnSpPr>
          <p:nvPr/>
        </p:nvCxnSpPr>
        <p:spPr>
          <a:xfrm flipH="1" flipV="1">
            <a:off x="1556994" y="5346750"/>
            <a:ext cx="6322246" cy="164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13A9B31-3243-C64A-222A-8B0DEC88E1B0}"/>
              </a:ext>
            </a:extLst>
          </p:cNvPr>
          <p:cNvCxnSpPr>
            <a:cxnSpLocks/>
          </p:cNvCxnSpPr>
          <p:nvPr/>
        </p:nvCxnSpPr>
        <p:spPr>
          <a:xfrm>
            <a:off x="1558565" y="4911399"/>
            <a:ext cx="0" cy="444016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FBE6B28-DB56-262E-3C17-46C94CEF3405}"/>
              </a:ext>
            </a:extLst>
          </p:cNvPr>
          <p:cNvCxnSpPr>
            <a:cxnSpLocks/>
          </p:cNvCxnSpPr>
          <p:nvPr/>
        </p:nvCxnSpPr>
        <p:spPr>
          <a:xfrm>
            <a:off x="7879240" y="4919231"/>
            <a:ext cx="0" cy="444016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52E0FC2-0907-249D-8155-19B1D024F3C4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4718117" y="4911399"/>
            <a:ext cx="0" cy="400351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70CD8EA-3EB4-88CD-5411-54FF2FF8280E}"/>
              </a:ext>
            </a:extLst>
          </p:cNvPr>
          <p:cNvCxnSpPr>
            <a:cxnSpLocks/>
          </p:cNvCxnSpPr>
          <p:nvPr/>
        </p:nvCxnSpPr>
        <p:spPr>
          <a:xfrm>
            <a:off x="1556989" y="3202661"/>
            <a:ext cx="0" cy="444016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93371F9-5425-D508-DCF6-521EF4CC2C95}"/>
              </a:ext>
            </a:extLst>
          </p:cNvPr>
          <p:cNvCxnSpPr>
            <a:cxnSpLocks/>
          </p:cNvCxnSpPr>
          <p:nvPr/>
        </p:nvCxnSpPr>
        <p:spPr>
          <a:xfrm>
            <a:off x="1556989" y="3604098"/>
            <a:ext cx="0" cy="435768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4E21EF2-8696-19C5-4A78-B03164708760}"/>
              </a:ext>
            </a:extLst>
          </p:cNvPr>
          <p:cNvCxnSpPr>
            <a:cxnSpLocks/>
          </p:cNvCxnSpPr>
          <p:nvPr/>
        </p:nvCxnSpPr>
        <p:spPr>
          <a:xfrm flipH="1" flipV="1">
            <a:off x="5337927" y="3618579"/>
            <a:ext cx="5271160" cy="169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387CC14-2691-570C-869F-1ED666463AE1}"/>
              </a:ext>
            </a:extLst>
          </p:cNvPr>
          <p:cNvCxnSpPr>
            <a:cxnSpLocks/>
          </p:cNvCxnSpPr>
          <p:nvPr/>
        </p:nvCxnSpPr>
        <p:spPr>
          <a:xfrm>
            <a:off x="7891032" y="3174563"/>
            <a:ext cx="0" cy="444016"/>
          </a:xfrm>
          <a:prstGeom prst="line">
            <a:avLst/>
          </a:prstGeom>
          <a:ln>
            <a:head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A8E1788-78FB-CDDC-B947-9C429C5F8F17}"/>
              </a:ext>
            </a:extLst>
          </p:cNvPr>
          <p:cNvCxnSpPr>
            <a:cxnSpLocks/>
          </p:cNvCxnSpPr>
          <p:nvPr/>
        </p:nvCxnSpPr>
        <p:spPr>
          <a:xfrm>
            <a:off x="7891032" y="3635490"/>
            <a:ext cx="0" cy="444016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9CAF071-B383-F50F-4C4E-733EC3643BDA}"/>
              </a:ext>
            </a:extLst>
          </p:cNvPr>
          <p:cNvCxnSpPr>
            <a:cxnSpLocks/>
          </p:cNvCxnSpPr>
          <p:nvPr/>
        </p:nvCxnSpPr>
        <p:spPr>
          <a:xfrm>
            <a:off x="5337927" y="3174563"/>
            <a:ext cx="0" cy="444016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6E1376D-1148-ECC1-1C25-1B1A57A2B706}"/>
              </a:ext>
            </a:extLst>
          </p:cNvPr>
          <p:cNvCxnSpPr>
            <a:cxnSpLocks/>
          </p:cNvCxnSpPr>
          <p:nvPr/>
        </p:nvCxnSpPr>
        <p:spPr>
          <a:xfrm>
            <a:off x="10609087" y="3209149"/>
            <a:ext cx="0" cy="444016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2B32AFC-B49B-74BB-893F-5660C383AD14}"/>
              </a:ext>
            </a:extLst>
          </p:cNvPr>
          <p:cNvCxnSpPr>
            <a:cxnSpLocks/>
          </p:cNvCxnSpPr>
          <p:nvPr/>
        </p:nvCxnSpPr>
        <p:spPr>
          <a:xfrm>
            <a:off x="7879239" y="1859429"/>
            <a:ext cx="0" cy="444016"/>
          </a:xfrm>
          <a:prstGeom prst="line">
            <a:avLst/>
          </a:prstGeom>
          <a:ln>
            <a:headEnd type="triangl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D0586B83-C08E-55A3-3419-D365442C9B60}"/>
              </a:ext>
            </a:extLst>
          </p:cNvPr>
          <p:cNvSpPr txBox="1"/>
          <p:nvPr/>
        </p:nvSpPr>
        <p:spPr>
          <a:xfrm>
            <a:off x="1684645" y="237303"/>
            <a:ext cx="376208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Enter in import sheet from highest level business/sole prop to direct owners. Here is the order of rows:</a:t>
            </a:r>
          </a:p>
          <a:p>
            <a:endParaRPr lang="en-US" sz="1600" dirty="0"/>
          </a:p>
          <a:p>
            <a:pPr marL="342900" indent="-342900">
              <a:buAutoNum type="arabicPeriod"/>
            </a:pPr>
            <a:r>
              <a:rPr lang="en-US" sz="1600" dirty="0"/>
              <a:t>XYZ, LLC</a:t>
            </a:r>
          </a:p>
          <a:p>
            <a:pPr marL="342900" indent="-342900">
              <a:buAutoNum type="arabicPeriod"/>
            </a:pPr>
            <a:r>
              <a:rPr lang="en-US" sz="1600" dirty="0"/>
              <a:t>Elsi Davis Painting</a:t>
            </a:r>
          </a:p>
          <a:p>
            <a:pPr marL="342900" indent="-342900">
              <a:buAutoNum type="arabicPeriod"/>
            </a:pPr>
            <a:r>
              <a:rPr lang="en-US" sz="1600" dirty="0"/>
              <a:t>LMNO, LLP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127AD97-00FE-1B66-1F00-0CF8D7303C98}"/>
              </a:ext>
            </a:extLst>
          </p:cNvPr>
          <p:cNvSpPr txBox="1"/>
          <p:nvPr/>
        </p:nvSpPr>
        <p:spPr>
          <a:xfrm>
            <a:off x="7848601" y="5649141"/>
            <a:ext cx="391291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/>
              <a:t>Note:</a:t>
            </a:r>
            <a:r>
              <a:rPr lang="en-US" sz="1600" dirty="0"/>
              <a:t> Borrower should already exist on the loan. So, it will be skipped in the import if added. That’s true for every business/sole proprietor already on the loan.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760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663B-1690-291E-A4F5-436D0E9BF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of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8A955-D9EE-E21A-CD6E-6AD0CFD61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Import loan with only one human owner (no entities) for the POC. 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Any other human owners or business / sole prop ownership should be added AFTER using the Entity import.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 the Entity Import to fill in ownership for the remaining ownership structure (including EPCs and co-borrowers).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Humans can be added as human owners to the businesses they own without needing their own row in the spreadsheet. They’ll be saved as “Entity Contacts” in Ventures.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Remember to enter the rest of the ownership structure of the POC after you are done.</a:t>
            </a:r>
          </a:p>
        </p:txBody>
      </p:sp>
    </p:spTree>
    <p:extLst>
      <p:ext uri="{BB962C8B-B14F-4D97-AF65-F5344CB8AC3E}">
        <p14:creationId xmlns:p14="http://schemas.microsoft.com/office/powerpoint/2010/main" val="1816302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286</Words>
  <Application>Microsoft Office PowerPoint</Application>
  <PresentationFormat>Widescreen</PresentationFormat>
  <Paragraphs>45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Order of Operations</vt:lpstr>
    </vt:vector>
  </TitlesOfParts>
  <Company>Lenders Cooperative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Dave Forsyth</dc:creator>
  <cp:lastModifiedBy>Dave Forsyth</cp:lastModifiedBy>
  <cp:revision>1</cp:revision>
  <dcterms:created xsi:type="dcterms:W3CDTF">2026-02-26T21:41:10Z</dcterms:created>
  <dcterms:modified xsi:type="dcterms:W3CDTF">2026-04-29T21:57:01Z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43ce866-b444-4d70-9dc2-c84c32a65254_Enabled">
    <vt:lpwstr>true</vt:lpwstr>
  </property>
  <property fmtid="{D5CDD505-2E9C-101B-9397-08002B2CF9AE}" pid="3" name="MSIP_Label_143ce866-b444-4d70-9dc2-c84c32a65254_SetDate">
    <vt:lpwstr>2026-02-27T00:02:29Z</vt:lpwstr>
  </property>
  <property fmtid="{D5CDD505-2E9C-101B-9397-08002B2CF9AE}" pid="4" name="MSIP_Label_143ce866-b444-4d70-9dc2-c84c32a65254_Method">
    <vt:lpwstr>Standard</vt:lpwstr>
  </property>
  <property fmtid="{D5CDD505-2E9C-101B-9397-08002B2CF9AE}" pid="5" name="MSIP_Label_143ce866-b444-4d70-9dc2-c84c32a65254_Name">
    <vt:lpwstr>defa4170-0d19-0005-0004-bc88714345d2</vt:lpwstr>
  </property>
  <property fmtid="{D5CDD505-2E9C-101B-9397-08002B2CF9AE}" pid="6" name="MSIP_Label_143ce866-b444-4d70-9dc2-c84c32a65254_SiteId">
    <vt:lpwstr>b3d15f98-776d-4443-8635-3b52059fba7f</vt:lpwstr>
  </property>
  <property fmtid="{D5CDD505-2E9C-101B-9397-08002B2CF9AE}" pid="7" name="MSIP_Label_143ce866-b444-4d70-9dc2-c84c32a65254_ActionId">
    <vt:lpwstr>5d792894-2960-47f0-9a35-a7a1dbcff3b9</vt:lpwstr>
  </property>
  <property fmtid="{D5CDD505-2E9C-101B-9397-08002B2CF9AE}" pid="8" name="MSIP_Label_143ce866-b444-4d70-9dc2-c84c32a65254_ContentBits">
    <vt:lpwstr>0</vt:lpwstr>
  </property>
  <property fmtid="{D5CDD505-2E9C-101B-9397-08002B2CF9AE}" pid="9" name="MSIP_Label_143ce866-b444-4d70-9dc2-c84c32a65254_Tag">
    <vt:lpwstr>10, 3, 0, 1</vt:lpwstr>
  </property>
</Properties>
</file>